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7" r:id="rId1"/>
  </p:sldMasterIdLst>
  <p:sldIdLst>
    <p:sldId id="256" r:id="rId2"/>
    <p:sldId id="259" r:id="rId3"/>
    <p:sldId id="261" r:id="rId4"/>
    <p:sldId id="262" r:id="rId5"/>
    <p:sldId id="265" r:id="rId6"/>
  </p:sldIdLst>
  <p:sldSz cx="6858000" cy="9906000" type="A4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B633D"/>
    <a:srgbClr val="0000FF"/>
    <a:srgbClr val="5D9D60"/>
    <a:srgbClr val="00FF00"/>
    <a:srgbClr val="FF00FF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85" autoAdjust="0"/>
    <p:restoredTop sz="99634" autoAdjust="0"/>
  </p:normalViewPr>
  <p:slideViewPr>
    <p:cSldViewPr snapToGrid="0">
      <p:cViewPr>
        <p:scale>
          <a:sx n="112" d="100"/>
          <a:sy n="112" d="100"/>
        </p:scale>
        <p:origin x="276" y="215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50" y="-12231"/>
            <a:ext cx="6877353" cy="9930462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3473216"/>
            <a:ext cx="4370039" cy="237799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5851205"/>
            <a:ext cx="4370039" cy="1584410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BB9732-C100-43FA-A65E-B3550F6D9C96}" type="datetimeFigureOut">
              <a:rPr lang="en-US" smtClean="0"/>
              <a:pPr>
                <a:defRPr/>
              </a:pPr>
              <a:t>09-Aug-16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67214-57C0-40BC-8255-E09806386B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0858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6" cy="4916311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457245"/>
            <a:ext cx="4760786" cy="2269167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18316C-B89D-461B-8F9A-326321A4E58B}" type="datetimeFigureOut">
              <a:rPr lang="en-US" smtClean="0"/>
              <a:pPr>
                <a:defRPr/>
              </a:pPr>
              <a:t>09-Aug-16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81A04-3500-4737-99BC-CDE95054B4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152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80533"/>
            <a:ext cx="4554137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5246511"/>
            <a:ext cx="4064853" cy="55033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457245"/>
            <a:ext cx="4760786" cy="2269167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18316C-B89D-461B-8F9A-326321A4E58B}" type="datetimeFigureOut">
              <a:rPr lang="en-US" smtClean="0"/>
              <a:pPr>
                <a:defRPr/>
              </a:pPr>
              <a:t>09-Aug-16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81A04-3500-4737-99BC-CDE95054B4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62034" y="114165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4169470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8912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90649"/>
            <a:ext cx="4760786" cy="3748998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18316C-B89D-461B-8F9A-326321A4E58B}" type="datetimeFigureOut">
              <a:rPr lang="en-US" smtClean="0"/>
              <a:pPr>
                <a:defRPr/>
              </a:pPr>
              <a:t>09-Aug-16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81A04-3500-4737-99BC-CDE95054B4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4729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80533"/>
            <a:ext cx="4554137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796844"/>
            <a:ext cx="4760787" cy="74280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18316C-B89D-461B-8F9A-326321A4E58B}" type="datetimeFigureOut">
              <a:rPr lang="en-US" smtClean="0"/>
              <a:pPr>
                <a:defRPr/>
              </a:pPr>
              <a:t>09-Aug-16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81A04-3500-4737-99BC-CDE95054B4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62034" y="114165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4169470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83572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880533"/>
            <a:ext cx="4756099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796844"/>
            <a:ext cx="4760787" cy="74280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18316C-B89D-461B-8F9A-326321A4E58B}" type="datetimeFigureOut">
              <a:rPr lang="en-US" smtClean="0"/>
              <a:pPr>
                <a:defRPr/>
              </a:pPr>
              <a:t>09-Aug-16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81A04-3500-4737-99BC-CDE95054B4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9772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0AD6B9-FA02-4818-BA63-E1F6507A573B}" type="datetimeFigureOut">
              <a:rPr lang="en-US" smtClean="0"/>
              <a:pPr>
                <a:defRPr/>
              </a:pPr>
              <a:t>09-Aug-16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337DC-131A-48E4-BF3C-60F0589AA6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6987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880534"/>
            <a:ext cx="734109" cy="7585429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880534"/>
            <a:ext cx="3896270" cy="75854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B5645B-D729-46EA-9329-84CEE56595BE}" type="datetimeFigureOut">
              <a:rPr lang="en-US" smtClean="0"/>
              <a:pPr>
                <a:defRPr/>
              </a:pPr>
              <a:t>09-Aug-16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CFBC0-6FA9-437D-B93E-944FA4C17F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1123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FD6939-3300-4DE4-9E6A-970338FA8FAF}" type="datetimeFigureOut">
              <a:rPr lang="en-US" smtClean="0"/>
              <a:pPr>
                <a:defRPr/>
              </a:pPr>
              <a:t>09-Aug-16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946B1-8530-4323-A1F0-D6638AE26D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9372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901254"/>
            <a:ext cx="4760786" cy="263839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12428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42F927-E461-49EB-A0D6-C8D63FE2E169}" type="datetimeFigureOut">
              <a:rPr lang="en-US" smtClean="0"/>
              <a:pPr>
                <a:defRPr/>
              </a:pPr>
              <a:t>09-Aug-16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27420D-50B2-40D2-88F6-DEFAA5ACDC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596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6" cy="19078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120851"/>
            <a:ext cx="2316082" cy="560556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3120853"/>
            <a:ext cx="2316083" cy="560556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A0E956-359E-4FA8-A39E-F4A84AE4EAD0}" type="datetimeFigureOut">
              <a:rPr lang="en-US" smtClean="0"/>
              <a:pPr>
                <a:defRPr/>
              </a:pPr>
              <a:t>09-Aug-16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5C67C-8E28-4D71-AA2A-189D78C2B1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364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5" cy="190782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121420"/>
            <a:ext cx="2318004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3953801"/>
            <a:ext cx="2318004" cy="477261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3121420"/>
            <a:ext cx="2318004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3953801"/>
            <a:ext cx="2318004" cy="477261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58BAFE-D27B-440A-AFA9-8C98EE785D51}" type="datetimeFigureOut">
              <a:rPr lang="en-US" smtClean="0"/>
              <a:pPr>
                <a:defRPr/>
              </a:pPr>
              <a:t>09-Aug-16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660D9-A6A7-4F8B-9FA8-B5490F1896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464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80533"/>
            <a:ext cx="4760786" cy="19078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B1C1AF-1211-406E-8B37-95463819FCEE}" type="datetimeFigureOut">
              <a:rPr lang="en-US" smtClean="0"/>
              <a:pPr>
                <a:defRPr/>
              </a:pPr>
              <a:t>09-Aug-16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43A90-8525-46B7-ACAE-DD8F21370C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28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1957AA-A822-4170-B717-61AA77D2722B}" type="datetimeFigureOut">
              <a:rPr lang="en-US" smtClean="0"/>
              <a:pPr>
                <a:defRPr/>
              </a:pPr>
              <a:t>09-Aug-16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7996F-74D8-46B7-89E1-E4ABE1219F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563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164650"/>
            <a:ext cx="2092637" cy="1846673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743781"/>
            <a:ext cx="2539528" cy="798263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011323"/>
            <a:ext cx="2092637" cy="3733093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6B842B-B902-40A6-B9A0-95649B13F29B}" type="datetimeFigureOut">
              <a:rPr lang="en-US" smtClean="0"/>
              <a:pPr>
                <a:defRPr/>
              </a:pPr>
              <a:t>09-Aug-16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1DD0D-A1D6-4690-A9E5-3C04599CD7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204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934200"/>
            <a:ext cx="4760786" cy="81862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880533"/>
            <a:ext cx="4760786" cy="555492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7752822"/>
            <a:ext cx="4760786" cy="97359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5652B1-02EC-4672-969A-EDE7128BE5C4}" type="datetimeFigureOut">
              <a:rPr lang="en-US" smtClean="0"/>
              <a:pPr>
                <a:defRPr/>
              </a:pPr>
              <a:t>09-Aug-16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14085-DE9E-4886-A0E9-3CD18D9C1D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773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12231"/>
            <a:ext cx="6877354" cy="9930462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5" cy="19078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120853"/>
            <a:ext cx="4760786" cy="5605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4" y="8726414"/>
            <a:ext cx="51309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518316C-B89D-461B-8F9A-326321A4E58B}" type="datetimeFigureOut">
              <a:rPr lang="en-US" smtClean="0"/>
              <a:pPr>
                <a:defRPr/>
              </a:pPr>
              <a:t>09-Aug-16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8726414"/>
            <a:ext cx="346723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7" y="8726414"/>
            <a:ext cx="38447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F881A04-3500-4737-99BC-CDE95054B4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276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hyperlink" Target="mailto:finimanaturepark@gmail.com" TargetMode="Externa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http://www.santacruzca.org/images/design/headers/wildlife-adventures/wildlifeThree.jpg"/>
          <p:cNvPicPr>
            <a:picLocks noChangeAspect="1" noChangeArrowheads="1"/>
          </p:cNvPicPr>
          <p:nvPr/>
        </p:nvPicPr>
        <p:blipFill>
          <a:blip r:embed="rId2"/>
          <a:srcRect t="19946" b="15479"/>
          <a:stretch>
            <a:fillRect/>
          </a:stretch>
        </p:blipFill>
        <p:spPr bwMode="auto">
          <a:xfrm>
            <a:off x="0" y="0"/>
            <a:ext cx="68580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ounded Rectangle 26"/>
          <p:cNvSpPr/>
          <p:nvPr/>
        </p:nvSpPr>
        <p:spPr>
          <a:xfrm>
            <a:off x="3851275" y="2200274"/>
            <a:ext cx="2857500" cy="73399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052" name="Group 24"/>
          <p:cNvGrpSpPr>
            <a:grpSpLocks/>
          </p:cNvGrpSpPr>
          <p:nvPr/>
        </p:nvGrpSpPr>
        <p:grpSpPr bwMode="auto">
          <a:xfrm>
            <a:off x="1415678" y="118782"/>
            <a:ext cx="3833813" cy="950913"/>
            <a:chOff x="1106257" y="-44737"/>
            <a:chExt cx="3774789" cy="1019461"/>
          </a:xfrm>
        </p:grpSpPr>
        <p:sp>
          <p:nvSpPr>
            <p:cNvPr id="2069" name="Text Box 2"/>
            <p:cNvSpPr txBox="1">
              <a:spLocks noChangeArrowheads="1"/>
            </p:cNvSpPr>
            <p:nvPr/>
          </p:nvSpPr>
          <p:spPr bwMode="auto">
            <a:xfrm>
              <a:off x="1197034" y="561818"/>
              <a:ext cx="3092293" cy="412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2800" b="1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070" name="Text Box 2"/>
            <p:cNvSpPr txBox="1">
              <a:spLocks noChangeArrowheads="1"/>
            </p:cNvSpPr>
            <p:nvPr/>
          </p:nvSpPr>
          <p:spPr bwMode="auto">
            <a:xfrm>
              <a:off x="1106257" y="-44737"/>
              <a:ext cx="3774789" cy="47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4400" b="1" dirty="0">
                  <a:solidFill>
                    <a:srgbClr val="FF0000"/>
                  </a:solidFill>
                  <a:latin typeface="Broadway" pitchFamily="82" charset="0"/>
                </a:rPr>
                <a:t>FINPA NEWS</a:t>
              </a:r>
            </a:p>
          </p:txBody>
        </p:sp>
      </p:grp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966447" y="107576"/>
            <a:ext cx="1153085" cy="6159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0" hangingPunct="0">
              <a:defRPr/>
            </a:pP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  <a:cs typeface="+mn-cs"/>
            </a:endParaRP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1758203" y="1690406"/>
            <a:ext cx="3639671" cy="36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 i="1" dirty="0">
                <a:solidFill>
                  <a:srgbClr val="FFFF00"/>
                </a:solidFill>
                <a:latin typeface="Curlz MT" pitchFamily="82" charset="0"/>
              </a:rPr>
              <a:t>A Newsletter for Nature lovers</a:t>
            </a:r>
            <a:endParaRPr lang="en-US" b="1" dirty="0">
              <a:solidFill>
                <a:srgbClr val="FFFF00"/>
              </a:solidFill>
              <a:latin typeface="Curlz MT" pitchFamily="82" charset="0"/>
            </a:endParaRPr>
          </a:p>
        </p:txBody>
      </p:sp>
      <p:sp>
        <p:nvSpPr>
          <p:cNvPr id="2055" name="TextBox 31"/>
          <p:cNvSpPr txBox="1">
            <a:spLocks noChangeArrowheads="1"/>
          </p:cNvSpPr>
          <p:nvPr/>
        </p:nvSpPr>
        <p:spPr bwMode="auto">
          <a:xfrm>
            <a:off x="3871912" y="6684963"/>
            <a:ext cx="279558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n-US" sz="1000" dirty="0" smtClean="0">
              <a:latin typeface="Corbel" pitchFamily="34" charset="0"/>
            </a:endParaRPr>
          </a:p>
          <a:p>
            <a:pPr algn="just"/>
            <a:r>
              <a:rPr lang="en-US" sz="1000" dirty="0" smtClean="0">
                <a:latin typeface="Corbel" pitchFamily="34" charset="0"/>
              </a:rPr>
              <a:t>The </a:t>
            </a:r>
            <a:r>
              <a:rPr lang="en-US" sz="1000" dirty="0">
                <a:latin typeface="Corbel" pitchFamily="34" charset="0"/>
              </a:rPr>
              <a:t>Finima Nature Park is a land grand held in Trust for Finima People supported by Nigeria Liquefied Natural Gas (</a:t>
            </a:r>
            <a:r>
              <a:rPr lang="en-US" sz="1000" b="1" dirty="0">
                <a:latin typeface="Corbel" pitchFamily="34" charset="0"/>
              </a:rPr>
              <a:t>NLNG</a:t>
            </a:r>
            <a:r>
              <a:rPr lang="en-US" sz="1000" dirty="0">
                <a:latin typeface="Corbel" pitchFamily="34" charset="0"/>
              </a:rPr>
              <a:t>) and is managed by the Nigerian Conservation Foundation (</a:t>
            </a:r>
            <a:r>
              <a:rPr lang="en-US" sz="1000" b="1" dirty="0">
                <a:latin typeface="Corbel" pitchFamily="34" charset="0"/>
              </a:rPr>
              <a:t>NCF</a:t>
            </a:r>
            <a:r>
              <a:rPr lang="en-US" sz="1000" dirty="0">
                <a:latin typeface="Corbel" pitchFamily="34" charset="0"/>
              </a:rPr>
              <a:t>), an NGO. To help preserve and protect our flora and fauna for a sustainable </a:t>
            </a:r>
            <a:r>
              <a:rPr lang="en-US" sz="1000" dirty="0" smtClean="0">
                <a:latin typeface="Corbel" pitchFamily="34" charset="0"/>
              </a:rPr>
              <a:t>future</a:t>
            </a:r>
            <a:r>
              <a:rPr lang="en-US" sz="1000" b="1" dirty="0" smtClean="0">
                <a:latin typeface="Corbel" pitchFamily="34" charset="0"/>
              </a:rPr>
              <a:t>. VOLUNTEER </a:t>
            </a:r>
            <a:r>
              <a:rPr lang="en-US" sz="1000" dirty="0">
                <a:latin typeface="Corbel" pitchFamily="34" charset="0"/>
              </a:rPr>
              <a:t>today! Make a difference in </a:t>
            </a:r>
            <a:r>
              <a:rPr lang="en-US" sz="1000" b="1" dirty="0">
                <a:latin typeface="Corbel" pitchFamily="34" charset="0"/>
              </a:rPr>
              <a:t>OUR ENVIRONMENT!!!!</a:t>
            </a:r>
          </a:p>
          <a:p>
            <a:pPr algn="just"/>
            <a:endParaRPr lang="en-US" sz="1000" dirty="0">
              <a:latin typeface="Calibri" pitchFamily="34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34975" y="1068388"/>
            <a:ext cx="1747838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0" hangingPunct="0">
              <a:defRPr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4727575" y="2217738"/>
            <a:ext cx="1262063" cy="3619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0" hangingPunct="0">
              <a:defRPr/>
            </a:pPr>
            <a:r>
              <a:rPr lang="en-US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FINPA NEWS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058" name="TextBox 35"/>
          <p:cNvSpPr txBox="1">
            <a:spLocks noChangeArrowheads="1"/>
          </p:cNvSpPr>
          <p:nvPr/>
        </p:nvSpPr>
        <p:spPr bwMode="auto">
          <a:xfrm>
            <a:off x="3819525" y="2495551"/>
            <a:ext cx="2886075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/>
            <a:r>
              <a:rPr lang="en-US" sz="1000" dirty="0">
                <a:latin typeface="Footlight MT Light" pitchFamily="18" charset="0"/>
              </a:rPr>
              <a:t>Issued 4 times a year as an official publication of Finima Nature park.</a:t>
            </a:r>
          </a:p>
          <a:p>
            <a:pPr marL="171450" indent="-171450"/>
            <a:r>
              <a:rPr lang="en-US" sz="1000" dirty="0">
                <a:latin typeface="Footlight MT Light" pitchFamily="18" charset="0"/>
              </a:rPr>
              <a:t>Opinions are those of the writers and not necessarily the organization as a whole.</a:t>
            </a:r>
          </a:p>
          <a:p>
            <a:pPr marL="171450" indent="-171450"/>
            <a:endParaRPr lang="en-US" sz="1000" b="1" u="sng" dirty="0" smtClean="0">
              <a:latin typeface="Bradley Hand ITC" pitchFamily="66" charset="0"/>
            </a:endParaRPr>
          </a:p>
          <a:p>
            <a:pPr marL="171450" indent="-171450"/>
            <a:r>
              <a:rPr lang="en-US" sz="1000" b="1" u="sng" dirty="0" smtClean="0">
                <a:latin typeface="Bradley Hand ITC" pitchFamily="66" charset="0"/>
              </a:rPr>
              <a:t>Office </a:t>
            </a:r>
            <a:r>
              <a:rPr lang="en-US" sz="1000" b="1" u="sng" dirty="0">
                <a:latin typeface="Bradley Hand ITC" pitchFamily="66" charset="0"/>
              </a:rPr>
              <a:t>and Library</a:t>
            </a:r>
          </a:p>
          <a:p>
            <a:pPr marL="171450" indent="-171450">
              <a:buFontTx/>
              <a:buBlip>
                <a:blip r:embed="rId3"/>
              </a:buBlip>
            </a:pPr>
            <a:r>
              <a:rPr lang="en-US" sz="1000" dirty="0">
                <a:latin typeface="Footlight MT Light" pitchFamily="18" charset="0"/>
              </a:rPr>
              <a:t>Finima Nature park, Finima, Bonny Island, Rivers State.</a:t>
            </a:r>
          </a:p>
          <a:p>
            <a:pPr marL="171450" indent="-171450">
              <a:buFontTx/>
              <a:buBlip>
                <a:blip r:embed="rId3"/>
              </a:buBlip>
            </a:pPr>
            <a:r>
              <a:rPr lang="en-US" sz="1000" b="1" dirty="0">
                <a:latin typeface="Footlight MT Light" pitchFamily="18" charset="0"/>
              </a:rPr>
              <a:t>Phone: </a:t>
            </a:r>
            <a:r>
              <a:rPr lang="en-US" sz="1000" dirty="0" smtClean="0">
                <a:latin typeface="Footlight MT Light" pitchFamily="18" charset="0"/>
              </a:rPr>
              <a:t>08099889704</a:t>
            </a:r>
            <a:endParaRPr lang="en-US" sz="1000" dirty="0">
              <a:latin typeface="Footlight MT Light" pitchFamily="18" charset="0"/>
            </a:endParaRPr>
          </a:p>
          <a:p>
            <a:pPr marL="171450" indent="-171450">
              <a:buFontTx/>
              <a:buBlip>
                <a:blip r:embed="rId3"/>
              </a:buBlip>
            </a:pPr>
            <a:r>
              <a:rPr lang="en-US" sz="1000" b="1" dirty="0">
                <a:latin typeface="Footlight MT Light" pitchFamily="18" charset="0"/>
              </a:rPr>
              <a:t>Email: </a:t>
            </a:r>
            <a:r>
              <a:rPr lang="en-US" sz="1000" b="1" dirty="0" smtClean="0">
                <a:latin typeface="Footlight MT Light" pitchFamily="18" charset="0"/>
              </a:rPr>
              <a:t> </a:t>
            </a:r>
            <a:r>
              <a:rPr lang="en-US" sz="1000" dirty="0" smtClean="0">
                <a:latin typeface="Footlight MT Light" pitchFamily="18" charset="0"/>
              </a:rPr>
              <a:t>finimanaturepark@gmail.com</a:t>
            </a:r>
            <a:endParaRPr lang="en-US" sz="1000" dirty="0">
              <a:latin typeface="Footlight MT Light" pitchFamily="18" charset="0"/>
            </a:endParaRPr>
          </a:p>
          <a:p>
            <a:pPr marL="171450" indent="-171450">
              <a:buFontTx/>
              <a:buBlip>
                <a:blip r:embed="rId3"/>
              </a:buBlip>
            </a:pPr>
            <a:r>
              <a:rPr lang="en-US" sz="1000" b="1" dirty="0">
                <a:latin typeface="Footlight MT Light" pitchFamily="18" charset="0"/>
              </a:rPr>
              <a:t>Website: </a:t>
            </a:r>
            <a:r>
              <a:rPr lang="en-US" sz="1000" b="1" dirty="0" smtClean="0">
                <a:latin typeface="Footlight MT Light" pitchFamily="18" charset="0"/>
              </a:rPr>
              <a:t> </a:t>
            </a:r>
            <a:r>
              <a:rPr lang="en-US" sz="1000" dirty="0" smtClean="0">
                <a:latin typeface="Footlight MT Light" pitchFamily="18" charset="0"/>
              </a:rPr>
              <a:t>www. </a:t>
            </a:r>
            <a:r>
              <a:rPr lang="en-US" sz="1000" dirty="0">
                <a:latin typeface="Footlight MT Light" pitchFamily="18" charset="0"/>
              </a:rPr>
              <a:t>finimanaturepark.com</a:t>
            </a:r>
          </a:p>
          <a:p>
            <a:pPr marL="171450" indent="-171450">
              <a:buFontTx/>
              <a:buBlip>
                <a:blip r:embed="rId3"/>
              </a:buBlip>
            </a:pPr>
            <a:r>
              <a:rPr lang="en-US" sz="1000" b="1" dirty="0">
                <a:latin typeface="Footlight MT Light" pitchFamily="18" charset="0"/>
              </a:rPr>
              <a:t>Facebook: </a:t>
            </a:r>
            <a:r>
              <a:rPr lang="en-US" sz="1000" b="1" dirty="0" smtClean="0">
                <a:latin typeface="Footlight MT Light" pitchFamily="18" charset="0"/>
              </a:rPr>
              <a:t> </a:t>
            </a:r>
            <a:r>
              <a:rPr lang="en-US" sz="1000" dirty="0" smtClean="0">
                <a:latin typeface="Footlight MT Light" pitchFamily="18" charset="0"/>
              </a:rPr>
              <a:t>finimanaturepark</a:t>
            </a:r>
            <a:endParaRPr lang="en-US" sz="1000" dirty="0">
              <a:latin typeface="Footlight MT Light" pitchFamily="18" charset="0"/>
            </a:endParaRPr>
          </a:p>
          <a:p>
            <a:pPr marL="171450" indent="-171450">
              <a:buFontTx/>
              <a:buBlip>
                <a:blip r:embed="rId3"/>
              </a:buBlip>
            </a:pPr>
            <a:r>
              <a:rPr lang="en-US" sz="1000" b="1" dirty="0">
                <a:latin typeface="Footlight MT Light" pitchFamily="18" charset="0"/>
              </a:rPr>
              <a:t>Instagram</a:t>
            </a:r>
            <a:r>
              <a:rPr lang="en-US" sz="1000" dirty="0">
                <a:latin typeface="Footlight MT Light" pitchFamily="18" charset="0"/>
              </a:rPr>
              <a:t>: </a:t>
            </a:r>
            <a:r>
              <a:rPr lang="en-US" sz="1000" dirty="0" smtClean="0">
                <a:latin typeface="Footlight MT Light" pitchFamily="18" charset="0"/>
              </a:rPr>
              <a:t> finimanaturepark</a:t>
            </a:r>
            <a:r>
              <a:rPr lang="en-US" sz="1000" dirty="0">
                <a:latin typeface="Footlight MT Light" pitchFamily="18" charset="0"/>
              </a:rPr>
              <a:t>. </a:t>
            </a:r>
          </a:p>
          <a:p>
            <a:pPr marL="171450" indent="-171450"/>
            <a:endParaRPr lang="en-US" sz="1000" dirty="0">
              <a:latin typeface="Footlight MT Light" pitchFamily="18" charset="0"/>
            </a:endParaRPr>
          </a:p>
          <a:p>
            <a:pPr marL="171450" indent="-171450"/>
            <a:r>
              <a:rPr lang="en-US" sz="1000" b="1" dirty="0" smtClean="0">
                <a:latin typeface="Footlight MT Light" pitchFamily="18" charset="0"/>
              </a:rPr>
              <a:t>Office Administrator </a:t>
            </a:r>
            <a:r>
              <a:rPr lang="en-US" sz="1000" dirty="0" smtClean="0">
                <a:latin typeface="Footlight MT Light" pitchFamily="18" charset="0"/>
              </a:rPr>
              <a:t>---------------Dagogo Brown</a:t>
            </a:r>
          </a:p>
          <a:p>
            <a:pPr marL="171450" indent="-171450"/>
            <a:r>
              <a:rPr lang="en-US" sz="1000" b="1" dirty="0" smtClean="0">
                <a:latin typeface="Footlight MT Light" pitchFamily="18" charset="0"/>
              </a:rPr>
              <a:t>Outreach / Engagement Officer </a:t>
            </a:r>
            <a:r>
              <a:rPr lang="en-US" sz="1000" dirty="0" smtClean="0">
                <a:latin typeface="Footlight MT Light" pitchFamily="18" charset="0"/>
              </a:rPr>
              <a:t>– Festa </a:t>
            </a:r>
            <a:r>
              <a:rPr lang="en-US" sz="1000" dirty="0" err="1" smtClean="0">
                <a:latin typeface="Footlight MT Light" pitchFamily="18" charset="0"/>
              </a:rPr>
              <a:t>Eto</a:t>
            </a:r>
            <a:endParaRPr lang="en-US" sz="1000" dirty="0" smtClean="0">
              <a:latin typeface="Footlight MT Light" pitchFamily="18" charset="0"/>
            </a:endParaRPr>
          </a:p>
          <a:p>
            <a:pPr marL="171450" indent="-171450"/>
            <a:r>
              <a:rPr lang="en-US" sz="1000" b="1" dirty="0" smtClean="0">
                <a:latin typeface="Footlight MT Light" pitchFamily="18" charset="0"/>
              </a:rPr>
              <a:t>Field </a:t>
            </a:r>
            <a:r>
              <a:rPr lang="en-US" sz="1000" b="1" dirty="0">
                <a:latin typeface="Footlight MT Light" pitchFamily="18" charset="0"/>
              </a:rPr>
              <a:t>Supervisor </a:t>
            </a:r>
            <a:r>
              <a:rPr lang="en-US" sz="1000" dirty="0">
                <a:latin typeface="Footlight MT Light" pitchFamily="18" charset="0"/>
              </a:rPr>
              <a:t>---------------------</a:t>
            </a:r>
            <a:r>
              <a:rPr lang="en-US" sz="1000" dirty="0" err="1">
                <a:latin typeface="Footlight MT Light" pitchFamily="18" charset="0"/>
              </a:rPr>
              <a:t>Sule</a:t>
            </a:r>
            <a:r>
              <a:rPr lang="en-US" sz="1000" dirty="0">
                <a:latin typeface="Footlight MT Light" pitchFamily="18" charset="0"/>
              </a:rPr>
              <a:t> </a:t>
            </a:r>
            <a:r>
              <a:rPr lang="en-US" sz="1000" dirty="0" err="1">
                <a:latin typeface="Footlight MT Light" pitchFamily="18" charset="0"/>
              </a:rPr>
              <a:t>Amuju</a:t>
            </a:r>
            <a:endParaRPr lang="en-US" sz="1000" dirty="0">
              <a:latin typeface="Footlight MT Light" pitchFamily="18" charset="0"/>
            </a:endParaRPr>
          </a:p>
          <a:p>
            <a:pPr marL="171450" indent="-171450"/>
            <a:r>
              <a:rPr lang="en-US" sz="1000" b="1" dirty="0">
                <a:latin typeface="Footlight MT Light" pitchFamily="18" charset="0"/>
              </a:rPr>
              <a:t>Hours: </a:t>
            </a:r>
            <a:r>
              <a:rPr lang="en-US" sz="1000" dirty="0">
                <a:latin typeface="Footlight MT Light" pitchFamily="18" charset="0"/>
              </a:rPr>
              <a:t>8:00am – </a:t>
            </a:r>
            <a:r>
              <a:rPr lang="en-US" sz="1000" dirty="0" smtClean="0">
                <a:latin typeface="Footlight MT Light" pitchFamily="18" charset="0"/>
              </a:rPr>
              <a:t>5:00pm  </a:t>
            </a:r>
            <a:r>
              <a:rPr lang="en-US" sz="1000" dirty="0">
                <a:latin typeface="Footlight MT Light" pitchFamily="18" charset="0"/>
              </a:rPr>
              <a:t>Mon – </a:t>
            </a:r>
            <a:r>
              <a:rPr lang="en-US" sz="1000" dirty="0" err="1">
                <a:latin typeface="Footlight MT Light" pitchFamily="18" charset="0"/>
              </a:rPr>
              <a:t>fri</a:t>
            </a:r>
            <a:endParaRPr lang="en-US" sz="1000" dirty="0">
              <a:latin typeface="Footlight MT Light" pitchFamily="18" charset="0"/>
            </a:endParaRPr>
          </a:p>
          <a:p>
            <a:pPr marL="171450" indent="-171450"/>
            <a:endParaRPr lang="en-US" sz="1000" dirty="0">
              <a:latin typeface="Bradley Hand ITC" pitchFamily="66" charset="0"/>
            </a:endParaRPr>
          </a:p>
          <a:p>
            <a:pPr marL="171450" indent="-171450"/>
            <a:r>
              <a:rPr lang="en-US" sz="1000" b="1" u="sng" dirty="0">
                <a:latin typeface="Bradley Hand ITC" pitchFamily="66" charset="0"/>
              </a:rPr>
              <a:t>Finpa News</a:t>
            </a:r>
          </a:p>
          <a:p>
            <a:pPr marL="171450" indent="-171450"/>
            <a:r>
              <a:rPr lang="en-US" sz="1000" b="1" dirty="0">
                <a:latin typeface="Footlight MT Light" pitchFamily="18" charset="0"/>
              </a:rPr>
              <a:t>Newsletter Editor </a:t>
            </a:r>
            <a:r>
              <a:rPr lang="en-US" sz="1000" dirty="0">
                <a:latin typeface="Footlight MT Light" pitchFamily="18" charset="0"/>
              </a:rPr>
              <a:t>------------ </a:t>
            </a:r>
            <a:r>
              <a:rPr lang="en-US" sz="1000" dirty="0" err="1">
                <a:latin typeface="Bradley Hand ITC" pitchFamily="66" charset="0"/>
              </a:rPr>
              <a:t>Festa</a:t>
            </a:r>
            <a:r>
              <a:rPr lang="en-US" sz="1000" b="1" dirty="0">
                <a:latin typeface="Bradley Hand ITC" pitchFamily="66" charset="0"/>
              </a:rPr>
              <a:t> </a:t>
            </a:r>
            <a:r>
              <a:rPr lang="en-US" sz="1000" b="1" dirty="0" err="1" smtClean="0">
                <a:latin typeface="Bradley Hand ITC" pitchFamily="66" charset="0"/>
              </a:rPr>
              <a:t>Eto</a:t>
            </a:r>
            <a:endParaRPr lang="en-US" sz="1000" b="1" dirty="0" smtClean="0">
              <a:latin typeface="Bradley Hand ITC" pitchFamily="66" charset="0"/>
            </a:endParaRPr>
          </a:p>
          <a:p>
            <a:pPr marL="171450" indent="-171450"/>
            <a:r>
              <a:rPr lang="en-US" sz="1000" b="1" dirty="0" smtClean="0">
                <a:latin typeface="Footlight MT Light" pitchFamily="18" charset="0"/>
              </a:rPr>
              <a:t>Email:  </a:t>
            </a:r>
            <a:r>
              <a:rPr lang="en-US" sz="1000" dirty="0" smtClean="0">
                <a:latin typeface="Footlight MT Light" pitchFamily="18" charset="0"/>
              </a:rPr>
              <a:t>finimanaturepark@gmail.com</a:t>
            </a:r>
            <a:endParaRPr lang="en-US" sz="1000" dirty="0">
              <a:latin typeface="Footlight MT Light" pitchFamily="18" charset="0"/>
            </a:endParaRPr>
          </a:p>
          <a:p>
            <a:pPr marL="171450" indent="-171450"/>
            <a:r>
              <a:rPr lang="en-US" sz="1000" b="1" dirty="0">
                <a:latin typeface="Footlight MT Light" pitchFamily="18" charset="0"/>
              </a:rPr>
              <a:t>Editorial Committee:         </a:t>
            </a:r>
            <a:r>
              <a:rPr lang="en-US" sz="1000" dirty="0">
                <a:latin typeface="Bradley Hand ITC" pitchFamily="66" charset="0"/>
              </a:rPr>
              <a:t>Festa </a:t>
            </a:r>
            <a:r>
              <a:rPr lang="en-US" sz="1000" b="1" dirty="0" err="1">
                <a:latin typeface="Bradley Hand ITC" pitchFamily="66" charset="0"/>
              </a:rPr>
              <a:t>Eto</a:t>
            </a:r>
            <a:endParaRPr lang="en-US" sz="1000" b="1" dirty="0">
              <a:latin typeface="Bradley Hand ITC" pitchFamily="66" charset="0"/>
            </a:endParaRPr>
          </a:p>
          <a:p>
            <a:pPr marL="171450" indent="-171450"/>
            <a:r>
              <a:rPr lang="en-US" sz="1000" dirty="0">
                <a:latin typeface="Bradley Hand ITC" pitchFamily="66" charset="0"/>
              </a:rPr>
              <a:t>		               Edith </a:t>
            </a:r>
            <a:r>
              <a:rPr lang="en-US" sz="1000" b="1" dirty="0" smtClean="0">
                <a:latin typeface="Bradley Hand ITC" pitchFamily="66" charset="0"/>
              </a:rPr>
              <a:t>Etor</a:t>
            </a:r>
          </a:p>
          <a:p>
            <a:pPr marL="171450" indent="-171450"/>
            <a:r>
              <a:rPr lang="en-US" sz="1000" dirty="0" smtClean="0">
                <a:latin typeface="Bradley Hand ITC" pitchFamily="66" charset="0"/>
              </a:rPr>
              <a:t>		               </a:t>
            </a:r>
            <a:r>
              <a:rPr lang="en-US" sz="1000" dirty="0" err="1" smtClean="0">
                <a:latin typeface="Bradley Hand ITC" pitchFamily="66" charset="0"/>
              </a:rPr>
              <a:t>Tolu</a:t>
            </a:r>
            <a:r>
              <a:rPr lang="en-US" sz="1000" dirty="0" smtClean="0">
                <a:latin typeface="Bradley Hand ITC" pitchFamily="66" charset="0"/>
              </a:rPr>
              <a:t> </a:t>
            </a:r>
            <a:r>
              <a:rPr lang="en-US" sz="1000" b="1" dirty="0" smtClean="0">
                <a:latin typeface="Bradley Hand ITC" pitchFamily="66" charset="0"/>
              </a:rPr>
              <a:t>Mafa - </a:t>
            </a:r>
            <a:r>
              <a:rPr lang="en-US" sz="1000" b="1" dirty="0" err="1" smtClean="0">
                <a:latin typeface="Bradley Hand ITC" pitchFamily="66" charset="0"/>
              </a:rPr>
              <a:t>Attoye</a:t>
            </a:r>
            <a:endParaRPr lang="en-US" sz="1000" b="1" dirty="0" smtClean="0">
              <a:latin typeface="Bradley Hand ITC" pitchFamily="66" charset="0"/>
            </a:endParaRPr>
          </a:p>
          <a:p>
            <a:pPr marL="171450" indent="-171450"/>
            <a:r>
              <a:rPr lang="en-US" sz="1000" dirty="0" smtClean="0">
                <a:latin typeface="Footlight MT Light" pitchFamily="18" charset="0"/>
              </a:rPr>
              <a:t>for </a:t>
            </a:r>
            <a:r>
              <a:rPr lang="en-US" sz="1000" dirty="0">
                <a:latin typeface="Footlight MT Light" pitchFamily="18" charset="0"/>
              </a:rPr>
              <a:t>submission of articles, write-ups, volunteering, </a:t>
            </a:r>
            <a:r>
              <a:rPr lang="en-US" sz="1000" b="1" dirty="0" smtClean="0">
                <a:latin typeface="Footlight MT Light" pitchFamily="18" charset="0"/>
              </a:rPr>
              <a:t>Email</a:t>
            </a:r>
            <a:r>
              <a:rPr lang="en-US" sz="1000" dirty="0" smtClean="0">
                <a:latin typeface="Footlight MT Light" pitchFamily="18" charset="0"/>
              </a:rPr>
              <a:t>  : </a:t>
            </a:r>
            <a:r>
              <a:rPr lang="en-US" sz="1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Bradley Hand ITC" pitchFamily="66" charset="0"/>
                <a:hlinkClick r:id="rId4"/>
              </a:rPr>
              <a:t>finimanaturepark@gmail.com</a:t>
            </a:r>
            <a:r>
              <a:rPr lang="en-US" sz="1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Bradley Hand ITC" pitchFamily="66" charset="0"/>
              </a:rPr>
              <a:t> </a:t>
            </a:r>
            <a:endParaRPr lang="en-US" sz="1000" dirty="0">
              <a:ln>
                <a:solidFill>
                  <a:schemeClr val="accent1">
                    <a:lumMod val="50000"/>
                  </a:schemeClr>
                </a:solidFill>
              </a:ln>
              <a:latin typeface="Bradley Hand ITC" pitchFamily="66" charset="0"/>
            </a:endParaRPr>
          </a:p>
          <a:p>
            <a:pPr marL="171450" indent="-171450"/>
            <a:r>
              <a:rPr lang="en-US" sz="1000" dirty="0" smtClean="0">
                <a:latin typeface="Corbel" pitchFamily="34" charset="0"/>
              </a:rPr>
              <a:t>   Thank you </a:t>
            </a:r>
            <a:r>
              <a:rPr lang="en-US" sz="1000" dirty="0">
                <a:latin typeface="Corbel" pitchFamily="34" charset="0"/>
              </a:rPr>
              <a:t>to all our </a:t>
            </a:r>
            <a:r>
              <a:rPr lang="en-US" sz="1000" dirty="0" smtClean="0">
                <a:latin typeface="Corbel" pitchFamily="34" charset="0"/>
              </a:rPr>
              <a:t>Supporters </a:t>
            </a:r>
            <a:r>
              <a:rPr lang="en-US" sz="1000" dirty="0">
                <a:latin typeface="Corbel" pitchFamily="34" charset="0"/>
              </a:rPr>
              <a:t>and </a:t>
            </a:r>
            <a:r>
              <a:rPr lang="en-US" sz="1000" dirty="0" smtClean="0">
                <a:latin typeface="Corbel" pitchFamily="34" charset="0"/>
              </a:rPr>
              <a:t>Sponsors</a:t>
            </a:r>
            <a:r>
              <a:rPr lang="en-US" sz="1000" dirty="0">
                <a:latin typeface="Corbel" pitchFamily="34" charset="0"/>
              </a:rPr>
              <a:t>.</a:t>
            </a:r>
          </a:p>
          <a:p>
            <a:pPr marL="171450" indent="-171450"/>
            <a:endParaRPr lang="en-US" sz="1000" dirty="0">
              <a:latin typeface="Bradley Hand ITC" pitchFamily="66" charset="0"/>
            </a:endParaRPr>
          </a:p>
          <a:p>
            <a:pPr marL="171450" indent="-171450"/>
            <a:endParaRPr lang="en-US" sz="1000" dirty="0">
              <a:latin typeface="Bradley Hand ITC" pitchFamily="66" charset="0"/>
            </a:endParaRPr>
          </a:p>
        </p:txBody>
      </p:sp>
      <p:pic>
        <p:nvPicPr>
          <p:cNvPr id="2059" name="Picture 11" descr="C:\Finima Nature Park\Xtreme Back Up Files\Xtreme (C)\Personal\Cest Moi\My Passport Photo\Ejenobor Eseoghene 1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13743" y="2116449"/>
            <a:ext cx="1129551" cy="1373584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164275" y="3645582"/>
            <a:ext cx="3415508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Corbel" pitchFamily="34" charset="0"/>
              </a:rPr>
              <a:t>Our </a:t>
            </a:r>
            <a:r>
              <a:rPr lang="en-US" sz="1000" dirty="0">
                <a:latin typeface="Corbel" pitchFamily="34" charset="0"/>
              </a:rPr>
              <a:t>society, over the years has become a ‘</a:t>
            </a:r>
            <a:r>
              <a:rPr lang="en-US" sz="1000" b="1" dirty="0">
                <a:latin typeface="Corbel" pitchFamily="34" charset="0"/>
              </a:rPr>
              <a:t>USE &amp; DUMP</a:t>
            </a:r>
            <a:r>
              <a:rPr lang="en-US" sz="1000" dirty="0">
                <a:latin typeface="Corbel" pitchFamily="34" charset="0"/>
              </a:rPr>
              <a:t>’ society. We </a:t>
            </a:r>
            <a:r>
              <a:rPr lang="en-US" sz="1000" b="1" dirty="0">
                <a:latin typeface="Corbel" pitchFamily="34" charset="0"/>
              </a:rPr>
              <a:t>TAKE</a:t>
            </a:r>
            <a:r>
              <a:rPr lang="en-US" sz="1000" dirty="0">
                <a:latin typeface="Corbel" pitchFamily="34" charset="0"/>
              </a:rPr>
              <a:t>, </a:t>
            </a:r>
            <a:r>
              <a:rPr lang="en-US" sz="1000" b="1" dirty="0">
                <a:latin typeface="Corbel" pitchFamily="34" charset="0"/>
              </a:rPr>
              <a:t>DESTROY</a:t>
            </a:r>
            <a:r>
              <a:rPr lang="en-US" sz="1000" dirty="0">
                <a:latin typeface="Corbel" pitchFamily="34" charset="0"/>
              </a:rPr>
              <a:t>, </a:t>
            </a:r>
            <a:r>
              <a:rPr lang="en-US" sz="1000" b="1" dirty="0">
                <a:latin typeface="Corbel" pitchFamily="34" charset="0"/>
              </a:rPr>
              <a:t>FIGHT</a:t>
            </a:r>
            <a:r>
              <a:rPr lang="en-US" sz="1000" dirty="0">
                <a:latin typeface="Corbel" pitchFamily="34" charset="0"/>
              </a:rPr>
              <a:t> and take some </a:t>
            </a:r>
            <a:r>
              <a:rPr lang="en-US" sz="1000" dirty="0" smtClean="0">
                <a:latin typeface="Corbel" pitchFamily="34" charset="0"/>
              </a:rPr>
              <a:t>more without leaving a little or giving back for future needs. </a:t>
            </a:r>
            <a:r>
              <a:rPr lang="en-US" sz="1000" dirty="0">
                <a:latin typeface="Corbel" pitchFamily="34" charset="0"/>
              </a:rPr>
              <a:t>A </a:t>
            </a:r>
            <a:r>
              <a:rPr lang="en-US" sz="1000" dirty="0" smtClean="0">
                <a:latin typeface="Corbel" pitchFamily="34" charset="0"/>
              </a:rPr>
              <a:t>time, which I feel is definitely at hand will </a:t>
            </a:r>
            <a:r>
              <a:rPr lang="en-US" sz="1000" dirty="0">
                <a:latin typeface="Corbel" pitchFamily="34" charset="0"/>
              </a:rPr>
              <a:t>come when </a:t>
            </a:r>
            <a:r>
              <a:rPr lang="en-US" sz="1000" dirty="0" smtClean="0">
                <a:latin typeface="Corbel" pitchFamily="34" charset="0"/>
              </a:rPr>
              <a:t>there would be nothing </a:t>
            </a:r>
            <a:r>
              <a:rPr lang="en-US" sz="1000" dirty="0">
                <a:latin typeface="Corbel" pitchFamily="34" charset="0"/>
              </a:rPr>
              <a:t>left </a:t>
            </a:r>
            <a:r>
              <a:rPr lang="en-US" sz="1000" dirty="0" smtClean="0">
                <a:latin typeface="Corbel" pitchFamily="34" charset="0"/>
              </a:rPr>
              <a:t>for </a:t>
            </a:r>
            <a:r>
              <a:rPr lang="en-US" sz="1000" dirty="0">
                <a:latin typeface="Corbel" pitchFamily="34" charset="0"/>
              </a:rPr>
              <a:t>our kids </a:t>
            </a:r>
            <a:r>
              <a:rPr lang="en-US" sz="1000" dirty="0" smtClean="0">
                <a:latin typeface="Corbel" pitchFamily="34" charset="0"/>
              </a:rPr>
              <a:t>except </a:t>
            </a:r>
            <a:r>
              <a:rPr lang="en-US" sz="1000" dirty="0">
                <a:latin typeface="Corbel" pitchFamily="34" charset="0"/>
              </a:rPr>
              <a:t>memories....We all need to re-strategize and find ways to give back to </a:t>
            </a:r>
            <a:r>
              <a:rPr lang="en-US" sz="1000" dirty="0" smtClean="0">
                <a:latin typeface="Corbel" pitchFamily="34" charset="0"/>
              </a:rPr>
              <a:t>‘mother nature’ </a:t>
            </a:r>
            <a:r>
              <a:rPr lang="en-US" sz="1000" dirty="0">
                <a:latin typeface="Corbel" pitchFamily="34" charset="0"/>
              </a:rPr>
              <a:t>before </a:t>
            </a:r>
            <a:r>
              <a:rPr lang="en-US" sz="1000" dirty="0" smtClean="0">
                <a:latin typeface="Corbel" pitchFamily="34" charset="0"/>
              </a:rPr>
              <a:t>she comes </a:t>
            </a:r>
            <a:r>
              <a:rPr lang="en-US" sz="1000" dirty="0">
                <a:latin typeface="Corbel" pitchFamily="34" charset="0"/>
              </a:rPr>
              <a:t>back to haunt </a:t>
            </a:r>
            <a:r>
              <a:rPr lang="en-US" sz="1000" dirty="0" smtClean="0">
                <a:latin typeface="Corbel" pitchFamily="34" charset="0"/>
              </a:rPr>
              <a:t>us…which as I write this, she has </a:t>
            </a:r>
            <a:r>
              <a:rPr lang="en-US" sz="1000" dirty="0">
                <a:latin typeface="Corbel" pitchFamily="34" charset="0"/>
              </a:rPr>
              <a:t>started </a:t>
            </a:r>
            <a:r>
              <a:rPr lang="en-US" sz="1000" dirty="0" smtClean="0">
                <a:latin typeface="Corbel" pitchFamily="34" charset="0"/>
              </a:rPr>
              <a:t>already.</a:t>
            </a:r>
            <a:r>
              <a:rPr lang="en-US" sz="1000" dirty="0"/>
              <a:t> </a:t>
            </a:r>
            <a:r>
              <a:rPr lang="en-US" sz="1000" dirty="0">
                <a:latin typeface="Corbel" pitchFamily="34" charset="0"/>
              </a:rPr>
              <a:t>T</a:t>
            </a:r>
            <a:r>
              <a:rPr lang="en-US" sz="1000" dirty="0" smtClean="0">
                <a:latin typeface="Corbel" pitchFamily="34" charset="0"/>
              </a:rPr>
              <a:t>he </a:t>
            </a:r>
            <a:r>
              <a:rPr lang="en-US" sz="1000" dirty="0">
                <a:latin typeface="Corbel" pitchFamily="34" charset="0"/>
              </a:rPr>
              <a:t>‘</a:t>
            </a:r>
            <a:r>
              <a:rPr lang="en-US" sz="1000" i="1" dirty="0">
                <a:latin typeface="Corbel" pitchFamily="34" charset="0"/>
              </a:rPr>
              <a:t>Earth provides enough to satisfy every </a:t>
            </a:r>
            <a:r>
              <a:rPr lang="en-US" sz="1000" i="1" dirty="0" smtClean="0">
                <a:latin typeface="Corbel" pitchFamily="34" charset="0"/>
              </a:rPr>
              <a:t>man’s </a:t>
            </a:r>
            <a:r>
              <a:rPr lang="en-US" sz="1000" i="1" dirty="0">
                <a:latin typeface="Corbel" pitchFamily="34" charset="0"/>
              </a:rPr>
              <a:t>needs, but not every </a:t>
            </a:r>
            <a:r>
              <a:rPr lang="en-US" sz="1000" i="1" dirty="0" smtClean="0">
                <a:latin typeface="Corbel" pitchFamily="34" charset="0"/>
              </a:rPr>
              <a:t>man’s </a:t>
            </a:r>
            <a:r>
              <a:rPr lang="en-US" sz="1000" i="1" dirty="0">
                <a:latin typeface="Corbel" pitchFamily="34" charset="0"/>
              </a:rPr>
              <a:t>greed</a:t>
            </a:r>
            <a:r>
              <a:rPr lang="en-US" sz="1000" i="1" dirty="0" smtClean="0">
                <a:latin typeface="Corbel" pitchFamily="34" charset="0"/>
              </a:rPr>
              <a:t>’…</a:t>
            </a:r>
            <a:r>
              <a:rPr lang="en-US" sz="1000" b="1" i="1" dirty="0" smtClean="0">
                <a:latin typeface="Corbel" pitchFamily="34" charset="0"/>
              </a:rPr>
              <a:t>Mahatma Gandhi </a:t>
            </a:r>
            <a:r>
              <a:rPr lang="en-US" sz="1000" b="1" i="1" dirty="0">
                <a:latin typeface="Corbel" pitchFamily="34" charset="0"/>
              </a:rPr>
              <a:t>– 1869-1948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Corbel" pitchFamily="34" charset="0"/>
              </a:rPr>
              <a:t>                Dear readers, this maiden Edition of FINPA newsletter has a lot of goodies for you. This includes; Conservation Club programme, tree nursery &amp; herb garden, pictures and lots more</a:t>
            </a:r>
            <a:r>
              <a:rPr lang="en-US" sz="1000" dirty="0">
                <a:latin typeface="Corbel" pitchFamily="34" charset="0"/>
              </a:rPr>
              <a:t>.</a:t>
            </a:r>
            <a:r>
              <a:rPr lang="en-US" sz="1000" dirty="0" smtClean="0">
                <a:latin typeface="Corbel" pitchFamily="34" charset="0"/>
              </a:rPr>
              <a:t> I am certain you all would love it. Do check our social media page for events /programs for more information.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Corbel" pitchFamily="34" charset="0"/>
              </a:rPr>
              <a:t>On behalf of the editorial team, I am grateful to all who contributed articles/pictures and those who helped make this newsletter a huge success.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Corbel" pitchFamily="34" charset="0"/>
              </a:rPr>
              <a:t>Have you been to the nature park? Then share with us your own experience. Please do send your articles/pictures through our mail address or in person at the resource center Finima nature park.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en-US" sz="200" dirty="0" smtClean="0">
              <a:latin typeface="Corbe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latin typeface="Corbel" pitchFamily="34" charset="0"/>
              </a:rPr>
              <a:t>GREEN </a:t>
            </a:r>
            <a:r>
              <a:rPr lang="en-US" sz="1000" b="1" dirty="0">
                <a:latin typeface="Corbel" pitchFamily="34" charset="0"/>
              </a:rPr>
              <a:t>KIDS </a:t>
            </a:r>
            <a:r>
              <a:rPr lang="en-US" sz="1000" b="1" dirty="0" smtClean="0">
                <a:latin typeface="Corbel" pitchFamily="34" charset="0"/>
              </a:rPr>
              <a:t>Conservation CLUB</a:t>
            </a:r>
            <a:r>
              <a:rPr lang="en-US" sz="1000" b="1" dirty="0">
                <a:latin typeface="Corbel" pitchFamily="34" charset="0"/>
              </a:rPr>
              <a:t>. </a:t>
            </a:r>
            <a:endParaRPr lang="en-US" sz="1000" dirty="0">
              <a:latin typeface="Corbel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rbel" pitchFamily="34" charset="0"/>
              </a:rPr>
              <a:t> </a:t>
            </a:r>
            <a:r>
              <a:rPr lang="en-US" sz="1000" dirty="0" smtClean="0">
                <a:latin typeface="Corbel" pitchFamily="34" charset="0"/>
              </a:rPr>
              <a:t>                The </a:t>
            </a:r>
            <a:r>
              <a:rPr lang="en-US" sz="1000" dirty="0">
                <a:latin typeface="Corbel" pitchFamily="34" charset="0"/>
              </a:rPr>
              <a:t>Finima nature park has begun a Green kids Club in four </a:t>
            </a:r>
            <a:r>
              <a:rPr lang="en-US" sz="1000" dirty="0" smtClean="0">
                <a:latin typeface="Corbel" pitchFamily="34" charset="0"/>
              </a:rPr>
              <a:t>schools </a:t>
            </a:r>
            <a:r>
              <a:rPr lang="en-US" sz="1000" dirty="0">
                <a:latin typeface="Corbel" pitchFamily="34" charset="0"/>
              </a:rPr>
              <a:t>so far.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rbel" pitchFamily="34" charset="0"/>
              </a:rPr>
              <a:t>The GREEN KIDS club </a:t>
            </a:r>
            <a:r>
              <a:rPr lang="en-US" sz="1000" dirty="0" smtClean="0">
                <a:latin typeface="Corbel" pitchFamily="34" charset="0"/>
              </a:rPr>
              <a:t>is targeted </a:t>
            </a:r>
            <a:r>
              <a:rPr lang="en-US" sz="1000" dirty="0">
                <a:latin typeface="Corbel" pitchFamily="34" charset="0"/>
              </a:rPr>
              <a:t>at kids within the </a:t>
            </a:r>
            <a:r>
              <a:rPr lang="en-US" sz="1000" dirty="0" smtClean="0">
                <a:latin typeface="Corbel" pitchFamily="34" charset="0"/>
              </a:rPr>
              <a:t>age-group, 6-10 years. Its </a:t>
            </a:r>
            <a:r>
              <a:rPr lang="en-US" sz="1000" dirty="0">
                <a:latin typeface="Corbel" pitchFamily="34" charset="0"/>
              </a:rPr>
              <a:t>designed to </a:t>
            </a:r>
            <a:r>
              <a:rPr lang="en-US" sz="1000" dirty="0" smtClean="0">
                <a:latin typeface="Corbel" pitchFamily="34" charset="0"/>
              </a:rPr>
              <a:t>help kids </a:t>
            </a:r>
            <a:r>
              <a:rPr lang="en-US" sz="1000" dirty="0">
                <a:latin typeface="Corbel" pitchFamily="34" charset="0"/>
              </a:rPr>
              <a:t>learn more </a:t>
            </a:r>
            <a:r>
              <a:rPr lang="en-US" sz="1000" dirty="0" smtClean="0">
                <a:latin typeface="Corbel" pitchFamily="34" charset="0"/>
              </a:rPr>
              <a:t>on the </a:t>
            </a:r>
            <a:r>
              <a:rPr lang="en-US" sz="1000" dirty="0">
                <a:latin typeface="Corbel" pitchFamily="34" charset="0"/>
              </a:rPr>
              <a:t>important </a:t>
            </a:r>
            <a:r>
              <a:rPr lang="en-US" sz="1000" dirty="0" smtClean="0">
                <a:latin typeface="Corbel" pitchFamily="34" charset="0"/>
              </a:rPr>
              <a:t>role they </a:t>
            </a:r>
            <a:r>
              <a:rPr lang="en-US" sz="1000" dirty="0">
                <a:latin typeface="Corbel" pitchFamily="34" charset="0"/>
              </a:rPr>
              <a:t>play in </a:t>
            </a:r>
            <a:r>
              <a:rPr lang="en-US" sz="1000" dirty="0" smtClean="0">
                <a:latin typeface="Corbel" pitchFamily="34" charset="0"/>
              </a:rPr>
              <a:t>protecting ‘Our Earth’. </a:t>
            </a:r>
            <a:r>
              <a:rPr lang="en-US" sz="1000" dirty="0">
                <a:latin typeface="Corbel" pitchFamily="34" charset="0"/>
              </a:rPr>
              <a:t>It features an engaging and interactive format that invites </a:t>
            </a:r>
            <a:r>
              <a:rPr lang="en-US" sz="1000" dirty="0" smtClean="0">
                <a:latin typeface="Corbel" pitchFamily="34" charset="0"/>
              </a:rPr>
              <a:t>kids </a:t>
            </a:r>
            <a:r>
              <a:rPr lang="en-US" sz="1000" dirty="0">
                <a:latin typeface="Corbel" pitchFamily="34" charset="0"/>
              </a:rPr>
              <a:t>to </a:t>
            </a:r>
            <a:r>
              <a:rPr lang="en-US" sz="1000" dirty="0" smtClean="0">
                <a:latin typeface="Corbel" pitchFamily="34" charset="0"/>
              </a:rPr>
              <a:t>connect </a:t>
            </a:r>
            <a:r>
              <a:rPr lang="en-US" sz="1000" dirty="0">
                <a:latin typeface="Corbel" pitchFamily="34" charset="0"/>
              </a:rPr>
              <a:t>with nature, build their understanding of real life </a:t>
            </a:r>
            <a:r>
              <a:rPr lang="en-US" sz="1000" dirty="0" smtClean="0">
                <a:latin typeface="Corbel" pitchFamily="34" charset="0"/>
              </a:rPr>
              <a:t>environmental issues such as; climate change, pollution, deforestation, endangered fauna and flora affecting </a:t>
            </a:r>
            <a:r>
              <a:rPr lang="en-US" sz="1000" dirty="0">
                <a:latin typeface="Corbel" pitchFamily="34" charset="0"/>
              </a:rPr>
              <a:t>our world today, be </a:t>
            </a:r>
            <a:r>
              <a:rPr lang="en-US" sz="1000" dirty="0" smtClean="0">
                <a:latin typeface="Corbel" pitchFamily="34" charset="0"/>
              </a:rPr>
              <a:t>empowered </a:t>
            </a:r>
            <a:r>
              <a:rPr lang="en-US" sz="1000" dirty="0">
                <a:latin typeface="Corbel" pitchFamily="34" charset="0"/>
              </a:rPr>
              <a:t>to take action and help </a:t>
            </a:r>
            <a:r>
              <a:rPr lang="en-US" sz="1000" b="1" dirty="0">
                <a:latin typeface="Corbel" pitchFamily="34" charset="0"/>
              </a:rPr>
              <a:t>PROTECT, CONSERVE </a:t>
            </a:r>
            <a:r>
              <a:rPr lang="en-US" sz="1000" dirty="0">
                <a:latin typeface="Corbel" pitchFamily="34" charset="0"/>
              </a:rPr>
              <a:t>our e</a:t>
            </a:r>
            <a:r>
              <a:rPr lang="en-US" sz="1000" dirty="0" smtClean="0">
                <a:latin typeface="Corbel" pitchFamily="34" charset="0"/>
              </a:rPr>
              <a:t>cosystem for a more sustainable future. Where </a:t>
            </a:r>
            <a:r>
              <a:rPr lang="en-US" sz="1000" dirty="0">
                <a:latin typeface="Corbel" pitchFamily="34" charset="0"/>
              </a:rPr>
              <a:t>else can one advocate for the sustainability of our environment, if not with our </a:t>
            </a:r>
            <a:r>
              <a:rPr lang="en-US" sz="1000" dirty="0" smtClean="0">
                <a:latin typeface="Corbel" pitchFamily="34" charset="0"/>
              </a:rPr>
              <a:t>kids?.</a:t>
            </a:r>
            <a:endParaRPr lang="en-US" sz="1000" dirty="0">
              <a:latin typeface="Corbel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rbel" pitchFamily="34" charset="0"/>
              </a:rPr>
              <a:t>So what are you waiting </a:t>
            </a:r>
            <a:r>
              <a:rPr lang="en-US" sz="1000" dirty="0" smtClean="0">
                <a:latin typeface="Corbel" pitchFamily="34" charset="0"/>
              </a:rPr>
              <a:t>for?!!!!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Corbel" pitchFamily="34" charset="0"/>
              </a:rPr>
              <a:t>Do </a:t>
            </a:r>
            <a:r>
              <a:rPr lang="en-US" sz="1000" dirty="0">
                <a:latin typeface="Corbel" pitchFamily="34" charset="0"/>
              </a:rPr>
              <a:t>you feel you and your child can make a positive difference in our environment instead of being passive</a:t>
            </a:r>
            <a:r>
              <a:rPr lang="en-US" sz="1000" dirty="0" smtClean="0">
                <a:latin typeface="Corbel" pitchFamily="34" charset="0"/>
              </a:rPr>
              <a:t>? Join us today!!!!</a:t>
            </a:r>
            <a:endParaRPr lang="en-US" sz="1000" dirty="0">
              <a:latin typeface="Corbel" pitchFamily="34" charset="0"/>
            </a:endParaRPr>
          </a:p>
          <a:p>
            <a:pPr>
              <a:defRPr/>
            </a:pPr>
            <a:endParaRPr lang="en-US" sz="900" dirty="0">
              <a:latin typeface="Corbel" pitchFamily="34" charset="0"/>
            </a:endParaRPr>
          </a:p>
          <a:p>
            <a:pPr>
              <a:defRPr/>
            </a:pPr>
            <a:endParaRPr lang="en-US" sz="900" dirty="0">
              <a:latin typeface="Corbe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Corbe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+mn-lt"/>
              <a:cs typeface="+mn-cs"/>
            </a:endParaRPr>
          </a:p>
        </p:txBody>
      </p:sp>
      <p:pic>
        <p:nvPicPr>
          <p:cNvPr id="2061" name="Picture 13" descr="http://www.1p36dsa.org/storage/donate-button-red.jpg?__SQUARESPACE_CACHEVERSION=13164649918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92675" y="8353425"/>
            <a:ext cx="88265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7" descr="NCF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68761" y="1"/>
            <a:ext cx="389237" cy="4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6" descr="http://www.emeacom.com/images/NLNG-Logo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84065" y="8818563"/>
            <a:ext cx="414338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4" descr="http://www.greenafricadirectory.org/wp-content/uploads/2014/11/Nature-Conservation-Foundation-Nigeria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14117" y="8795544"/>
            <a:ext cx="3238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6" descr="http://www.emeacom.com/images/NLNG-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652670"/>
            <a:ext cx="463378" cy="39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6" name="Rectangle 27"/>
          <p:cNvSpPr>
            <a:spLocks noChangeArrowheads="1"/>
          </p:cNvSpPr>
          <p:nvPr/>
        </p:nvSpPr>
        <p:spPr bwMode="auto">
          <a:xfrm>
            <a:off x="1303804" y="2083641"/>
            <a:ext cx="2422058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900" dirty="0">
                <a:latin typeface="Corbel" pitchFamily="34" charset="0"/>
              </a:rPr>
              <a:t> </a:t>
            </a:r>
            <a:r>
              <a:rPr lang="en-US" sz="900" dirty="0" smtClean="0">
                <a:latin typeface="Corbel" pitchFamily="34" charset="0"/>
              </a:rPr>
              <a:t>         </a:t>
            </a:r>
            <a:r>
              <a:rPr lang="en-US" sz="1600" b="1" dirty="0" smtClean="0">
                <a:latin typeface="Corbel" pitchFamily="34" charset="0"/>
              </a:rPr>
              <a:t>Hi</a:t>
            </a:r>
            <a:r>
              <a:rPr lang="en-US" sz="900" dirty="0" smtClean="0">
                <a:latin typeface="Corbel" pitchFamily="34" charset="0"/>
              </a:rPr>
              <a:t>, </a:t>
            </a:r>
            <a:r>
              <a:rPr lang="en-US" sz="1000" dirty="0" smtClean="0">
                <a:latin typeface="Corbel" pitchFamily="34" charset="0"/>
              </a:rPr>
              <a:t>welcome </a:t>
            </a:r>
            <a:r>
              <a:rPr lang="en-US" sz="1000" dirty="0">
                <a:latin typeface="Corbel" pitchFamily="34" charset="0"/>
              </a:rPr>
              <a:t>to </a:t>
            </a:r>
            <a:r>
              <a:rPr lang="en-US" sz="1000" dirty="0" smtClean="0">
                <a:latin typeface="Corbel" pitchFamily="34" charset="0"/>
              </a:rPr>
              <a:t>the </a:t>
            </a:r>
            <a:r>
              <a:rPr lang="en-US" sz="1000" dirty="0">
                <a:latin typeface="Corbel" pitchFamily="34" charset="0"/>
              </a:rPr>
              <a:t>first edition of FINPA </a:t>
            </a:r>
            <a:r>
              <a:rPr lang="en-US" sz="1000" dirty="0" smtClean="0">
                <a:latin typeface="Corbel" pitchFamily="34" charset="0"/>
              </a:rPr>
              <a:t>Newsletter. </a:t>
            </a:r>
            <a:r>
              <a:rPr lang="en-US" sz="1000" dirty="0">
                <a:latin typeface="Corbel" pitchFamily="34" charset="0"/>
              </a:rPr>
              <a:t>This is a quarterly news for all Nature-lovers &amp; those whom nature </a:t>
            </a:r>
            <a:r>
              <a:rPr lang="en-US" sz="1000" dirty="0" smtClean="0">
                <a:latin typeface="Corbel" pitchFamily="34" charset="0"/>
              </a:rPr>
              <a:t>has loved. </a:t>
            </a:r>
            <a:r>
              <a:rPr lang="en-US" sz="1000" dirty="0">
                <a:latin typeface="Corbel" pitchFamily="34" charset="0"/>
              </a:rPr>
              <a:t>FINPA News borders </a:t>
            </a:r>
            <a:r>
              <a:rPr lang="en-US" sz="1000" dirty="0" smtClean="0">
                <a:latin typeface="Corbel" pitchFamily="34" charset="0"/>
              </a:rPr>
              <a:t>around, Protection and </a:t>
            </a:r>
            <a:r>
              <a:rPr lang="en-US" sz="1000" dirty="0">
                <a:latin typeface="Corbel" pitchFamily="34" charset="0"/>
              </a:rPr>
              <a:t>Conservation of natural resources - flora and fauna, Environmental </a:t>
            </a:r>
            <a:r>
              <a:rPr lang="en-US" sz="1000" dirty="0" smtClean="0">
                <a:latin typeface="Corbel" pitchFamily="34" charset="0"/>
              </a:rPr>
              <a:t>Education, Sustainable Development. ‘</a:t>
            </a:r>
            <a:r>
              <a:rPr lang="en-US" sz="1000" i="1" dirty="0" smtClean="0">
                <a:latin typeface="Corbel" pitchFamily="34" charset="0"/>
              </a:rPr>
              <a:t>We have met the enemy and the enemy is us'. </a:t>
            </a:r>
            <a:r>
              <a:rPr lang="en-US" sz="1000" b="1" i="1" dirty="0" smtClean="0">
                <a:latin typeface="Corbel" pitchFamily="34" charset="0"/>
              </a:rPr>
              <a:t>Walt Kelly. </a:t>
            </a:r>
            <a:r>
              <a:rPr lang="en-US" sz="1000" i="1" dirty="0" smtClean="0">
                <a:latin typeface="Corbel" pitchFamily="34" charset="0"/>
              </a:rPr>
              <a:t>we truly are the enemies of nature.</a:t>
            </a:r>
            <a:endParaRPr lang="en-US" sz="1000" i="1" dirty="0">
              <a:latin typeface="Corbel" pitchFamily="34" charset="0"/>
            </a:endParaRPr>
          </a:p>
        </p:txBody>
      </p:sp>
      <p:pic>
        <p:nvPicPr>
          <p:cNvPr id="2067" name="Picture 19" descr="C:\Users\Kosemani Bose\Desktop\logo (2)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9526" y="-4763"/>
            <a:ext cx="790827" cy="739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68" name="Text Box 5"/>
          <p:cNvSpPr txBox="1">
            <a:spLocks noChangeArrowheads="1"/>
          </p:cNvSpPr>
          <p:nvPr/>
        </p:nvSpPr>
        <p:spPr bwMode="auto">
          <a:xfrm>
            <a:off x="5167967" y="295275"/>
            <a:ext cx="1155513" cy="57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100" b="1" dirty="0">
                <a:solidFill>
                  <a:srgbClr val="FFFF00"/>
                </a:solidFill>
                <a:latin typeface="Brush Script MT" pitchFamily="66" charset="0"/>
              </a:rPr>
              <a:t>Vol. 1.</a:t>
            </a:r>
          </a:p>
          <a:p>
            <a:pPr eaLnBrk="0" hangingPunct="0"/>
            <a:r>
              <a:rPr lang="en-US" sz="1100" b="1" dirty="0">
                <a:solidFill>
                  <a:srgbClr val="FFFF00"/>
                </a:solidFill>
                <a:latin typeface="Brush Script MT" pitchFamily="66" charset="0"/>
              </a:rPr>
              <a:t>Issue 1.</a:t>
            </a:r>
          </a:p>
          <a:p>
            <a:pPr eaLnBrk="0" hangingPunct="0"/>
            <a:r>
              <a:rPr lang="en-US" sz="1100" b="1" dirty="0">
                <a:solidFill>
                  <a:srgbClr val="FFFF00"/>
                </a:solidFill>
                <a:latin typeface="Brush Script MT" pitchFamily="66" charset="0"/>
              </a:rPr>
              <a:t>June /July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724274" y="403225"/>
            <a:ext cx="2943225" cy="271335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rbel" panose="020B0503020204020204" pitchFamily="34" charset="0"/>
            </a:endParaRP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310476" y="37198"/>
            <a:ext cx="41472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Curlz MT" pitchFamily="82" charset="0"/>
              </a:rPr>
              <a:t>Green Kids Club </a:t>
            </a:r>
            <a:endParaRPr lang="en-US" sz="3600" b="1" dirty="0">
              <a:solidFill>
                <a:srgbClr val="00B050"/>
              </a:solidFill>
              <a:latin typeface="Curlz MT" pitchFamily="82" charset="0"/>
            </a:endParaRPr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0" y="9523413"/>
            <a:ext cx="6858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 dirty="0">
                <a:latin typeface="Angsana New" pitchFamily="18" charset="-34"/>
                <a:cs typeface="Angsana New" pitchFamily="18" charset="-34"/>
              </a:rPr>
              <a:t>     </a:t>
            </a:r>
            <a:r>
              <a:rPr lang="en-US" sz="800" dirty="0">
                <a:latin typeface="Angsana New" pitchFamily="18" charset="-34"/>
                <a:cs typeface="Angsana New" pitchFamily="18" charset="-34"/>
              </a:rPr>
              <a:t>Page 2</a:t>
            </a:r>
            <a:r>
              <a:rPr lang="en-US" sz="8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800" b="1" dirty="0" smtClean="0">
                <a:latin typeface="Angsana New" pitchFamily="18" charset="-34"/>
                <a:cs typeface="Angsana New" pitchFamily="18" charset="-34"/>
              </a:rPr>
              <a:t>	            </a:t>
            </a:r>
            <a:r>
              <a:rPr lang="en-US" sz="800" b="1" i="1" dirty="0" smtClean="0">
                <a:solidFill>
                  <a:schemeClr val="accent5"/>
                </a:solidFill>
                <a:latin typeface="Angsana New" pitchFamily="18" charset="-34"/>
                <a:cs typeface="Angsana New" pitchFamily="18" charset="-34"/>
              </a:rPr>
              <a:t>FINPA </a:t>
            </a:r>
            <a:r>
              <a:rPr lang="en-US" sz="800" b="1" i="1" dirty="0">
                <a:solidFill>
                  <a:schemeClr val="accent5"/>
                </a:solidFill>
                <a:latin typeface="Angsana New" pitchFamily="18" charset="-34"/>
                <a:cs typeface="Angsana New" pitchFamily="18" charset="-34"/>
              </a:rPr>
              <a:t>News</a:t>
            </a:r>
            <a:r>
              <a:rPr lang="en-US" sz="800" b="1" i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800" b="1" i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800" b="1" i="1" dirty="0" smtClean="0">
                <a:latin typeface="Angsana New" pitchFamily="18" charset="-34"/>
                <a:cs typeface="Angsana New" pitchFamily="18" charset="-34"/>
              </a:rPr>
              <a:t>	    </a:t>
            </a:r>
            <a:r>
              <a:rPr lang="en-US" sz="800" dirty="0" smtClean="0">
                <a:latin typeface="Angsana New" pitchFamily="18" charset="-34"/>
                <a:cs typeface="Angsana New" pitchFamily="18" charset="-34"/>
              </a:rPr>
              <a:t>Vol</a:t>
            </a:r>
            <a:r>
              <a:rPr lang="en-US" sz="800" dirty="0">
                <a:latin typeface="Angsana New" pitchFamily="18" charset="-34"/>
                <a:cs typeface="Angsana New" pitchFamily="18" charset="-34"/>
              </a:rPr>
              <a:t>. 1, Issue 1:  </a:t>
            </a:r>
            <a:r>
              <a:rPr lang="en-US" sz="800" dirty="0" smtClean="0">
                <a:latin typeface="Angsana New" pitchFamily="18" charset="-34"/>
                <a:cs typeface="Angsana New" pitchFamily="18" charset="-34"/>
              </a:rPr>
              <a:t>July, 2016</a:t>
            </a:r>
            <a:endParaRPr lang="en-US" sz="800" dirty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65113" y="3160713"/>
            <a:ext cx="6242050" cy="1587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2575" y="6486525"/>
            <a:ext cx="6240463" cy="1588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6" name="Rectangle 17"/>
          <p:cNvSpPr>
            <a:spLocks noChangeArrowheads="1"/>
          </p:cNvSpPr>
          <p:nvPr/>
        </p:nvSpPr>
        <p:spPr bwMode="auto">
          <a:xfrm>
            <a:off x="3733800" y="614723"/>
            <a:ext cx="2920573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b="1" dirty="0">
                <a:latin typeface="Corbel" panose="020B0503020204020204" pitchFamily="34" charset="0"/>
              </a:rPr>
              <a:t>Logos International School </a:t>
            </a:r>
            <a:r>
              <a:rPr lang="en-US" sz="1100" b="1" dirty="0">
                <a:solidFill>
                  <a:srgbClr val="00B050"/>
                </a:solidFill>
                <a:latin typeface="Corbel" panose="020B0503020204020204" pitchFamily="34" charset="0"/>
              </a:rPr>
              <a:t>Green Kids </a:t>
            </a:r>
            <a:r>
              <a:rPr lang="en-US" sz="1100" b="1" dirty="0" smtClean="0">
                <a:solidFill>
                  <a:srgbClr val="00B050"/>
                </a:solidFill>
                <a:latin typeface="Corbel" panose="020B0503020204020204" pitchFamily="34" charset="0"/>
              </a:rPr>
              <a:t>Club</a:t>
            </a:r>
            <a:endParaRPr lang="en-US" sz="1100" b="1" dirty="0">
              <a:solidFill>
                <a:srgbClr val="00B050"/>
              </a:solidFill>
              <a:latin typeface="Corbel" panose="020B0503020204020204" pitchFamily="34" charset="0"/>
            </a:endParaRPr>
          </a:p>
          <a:p>
            <a:pPr algn="just">
              <a:defRPr/>
            </a:pPr>
            <a:r>
              <a:rPr lang="en-US" sz="1000" dirty="0" smtClean="0">
                <a:latin typeface="Corbel" pitchFamily="34" charset="0"/>
              </a:rPr>
              <a:t>          The </a:t>
            </a:r>
            <a:r>
              <a:rPr lang="en-US" sz="1000" dirty="0">
                <a:latin typeface="Corbel" pitchFamily="34" charset="0"/>
              </a:rPr>
              <a:t>clubs in each school are undergoing an ‘Every Child a Seed’ </a:t>
            </a:r>
            <a:r>
              <a:rPr lang="en-US" sz="1000" dirty="0" smtClean="0">
                <a:latin typeface="Corbel" pitchFamily="34" charset="0"/>
              </a:rPr>
              <a:t>programme where </a:t>
            </a:r>
            <a:r>
              <a:rPr lang="en-US" sz="1000" dirty="0">
                <a:latin typeface="Corbel" pitchFamily="34" charset="0"/>
              </a:rPr>
              <a:t>each child contributes to his/her environment </a:t>
            </a:r>
            <a:r>
              <a:rPr lang="en-US" sz="1000" dirty="0" smtClean="0">
                <a:latin typeface="Corbel" pitchFamily="34" charset="0"/>
              </a:rPr>
              <a:t>by growing a  </a:t>
            </a:r>
            <a:r>
              <a:rPr lang="en-US" sz="1000" dirty="0">
                <a:latin typeface="Corbel" pitchFamily="34" charset="0"/>
              </a:rPr>
              <a:t>herb </a:t>
            </a:r>
            <a:r>
              <a:rPr lang="en-US" sz="1000" dirty="0" smtClean="0">
                <a:latin typeface="Corbel" pitchFamily="34" charset="0"/>
              </a:rPr>
              <a:t>garden and tree planting </a:t>
            </a:r>
            <a:r>
              <a:rPr lang="en-US" sz="1000" dirty="0">
                <a:latin typeface="Corbel" pitchFamily="34" charset="0"/>
              </a:rPr>
              <a:t>at their school</a:t>
            </a:r>
            <a:r>
              <a:rPr lang="en-US" sz="1000" dirty="0" smtClean="0">
                <a:latin typeface="Corbel" pitchFamily="34" charset="0"/>
              </a:rPr>
              <a:t>. </a:t>
            </a:r>
          </a:p>
          <a:p>
            <a:pPr algn="just">
              <a:defRPr/>
            </a:pPr>
            <a:endParaRPr lang="en-US" sz="1000" dirty="0" smtClean="0">
              <a:latin typeface="Corbel" pitchFamily="34" charset="0"/>
            </a:endParaRPr>
          </a:p>
          <a:p>
            <a:pPr algn="just">
              <a:defRPr/>
            </a:pPr>
            <a:r>
              <a:rPr lang="en-US" sz="1000" dirty="0" smtClean="0">
                <a:latin typeface="Corbel" pitchFamily="34" charset="0"/>
              </a:rPr>
              <a:t>‘</a:t>
            </a:r>
            <a:r>
              <a:rPr lang="en-US" sz="1000" i="1" dirty="0" smtClean="0">
                <a:latin typeface="Corbel" pitchFamily="34" charset="0"/>
              </a:rPr>
              <a:t>He that </a:t>
            </a:r>
            <a:r>
              <a:rPr lang="en-US" sz="1000" i="1" dirty="0">
                <a:latin typeface="Corbel" pitchFamily="34" charset="0"/>
              </a:rPr>
              <a:t>plants </a:t>
            </a:r>
            <a:r>
              <a:rPr lang="en-US" sz="1000" i="1" dirty="0" smtClean="0">
                <a:latin typeface="Corbel" pitchFamily="34" charset="0"/>
              </a:rPr>
              <a:t>trees </a:t>
            </a:r>
            <a:r>
              <a:rPr lang="en-US" sz="1000" i="1" dirty="0">
                <a:latin typeface="Corbel" pitchFamily="34" charset="0"/>
              </a:rPr>
              <a:t>loves others besides </a:t>
            </a:r>
            <a:r>
              <a:rPr lang="en-US" sz="1000" i="1" dirty="0" smtClean="0">
                <a:latin typeface="Corbel" pitchFamily="34" charset="0"/>
              </a:rPr>
              <a:t>himself…</a:t>
            </a:r>
            <a:r>
              <a:rPr lang="en-US" sz="1000" b="1" i="1" dirty="0" smtClean="0">
                <a:latin typeface="Corbel" pitchFamily="34" charset="0"/>
              </a:rPr>
              <a:t>Thomas </a:t>
            </a:r>
            <a:r>
              <a:rPr lang="en-US" sz="1000" b="1" i="1" dirty="0">
                <a:latin typeface="Corbel" pitchFamily="34" charset="0"/>
              </a:rPr>
              <a:t>fuller</a:t>
            </a:r>
            <a:r>
              <a:rPr lang="en-US" sz="1000" i="1" dirty="0" smtClean="0">
                <a:latin typeface="Corbel" pitchFamily="34" charset="0"/>
              </a:rPr>
              <a:t>... </a:t>
            </a:r>
          </a:p>
          <a:p>
            <a:pPr algn="just">
              <a:defRPr/>
            </a:pPr>
            <a:r>
              <a:rPr lang="en-US" sz="1000" dirty="0" smtClean="0">
                <a:latin typeface="Corbel" pitchFamily="34" charset="0"/>
              </a:rPr>
              <a:t>           </a:t>
            </a:r>
          </a:p>
          <a:p>
            <a:pPr algn="just">
              <a:defRPr/>
            </a:pPr>
            <a:r>
              <a:rPr lang="en-US" sz="1000" dirty="0" smtClean="0">
                <a:latin typeface="Corbel" pitchFamily="34" charset="0"/>
              </a:rPr>
              <a:t>All pictures, videos are uploaded on our Facebook page and website. Do not forget to like.</a:t>
            </a:r>
            <a:endParaRPr lang="en-US" sz="1000" dirty="0">
              <a:latin typeface="Corbel" pitchFamily="34" charset="0"/>
            </a:endParaRPr>
          </a:p>
          <a:p>
            <a:pPr>
              <a:defRPr/>
            </a:pPr>
            <a:r>
              <a:rPr lang="en-US" sz="1000" dirty="0" smtClean="0">
                <a:latin typeface="Corbel" pitchFamily="34" charset="0"/>
              </a:rPr>
              <a:t>           Want to volunteer? Call our office line, send us a mail or Come to the Resource center at Finima Nature Park.</a:t>
            </a:r>
            <a:endParaRPr lang="en-US" sz="1000" dirty="0">
              <a:latin typeface="Corbel" pitchFamily="34" charset="0"/>
            </a:endParaRPr>
          </a:p>
          <a:p>
            <a:pPr>
              <a:defRPr/>
            </a:pPr>
            <a:endParaRPr lang="en-US" sz="1100" dirty="0">
              <a:latin typeface="Corbel" panose="020B0503020204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7255" y="6585217"/>
            <a:ext cx="2643307" cy="240510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bel" panose="020B0503020204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51726" y="9204543"/>
            <a:ext cx="3117454" cy="3356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 smtClean="0">
              <a:latin typeface="Corbel" pitchFamily="34" charset="0"/>
            </a:endParaRPr>
          </a:p>
          <a:p>
            <a:pPr algn="ctr"/>
            <a:r>
              <a:rPr lang="en-US" sz="1000" dirty="0" smtClean="0">
                <a:latin typeface="Corbel" pitchFamily="34" charset="0"/>
              </a:rPr>
              <a:t>A cross section of the </a:t>
            </a:r>
            <a:r>
              <a:rPr lang="en-US" sz="10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Green Kids Club </a:t>
            </a:r>
            <a:r>
              <a:rPr lang="en-US" sz="1000" dirty="0" smtClean="0">
                <a:latin typeface="Corbel" panose="020B0503020204020204" pitchFamily="34" charset="0"/>
              </a:rPr>
              <a:t>of</a:t>
            </a:r>
            <a:r>
              <a:rPr lang="en-US" sz="1000" b="1" dirty="0" smtClean="0">
                <a:latin typeface="Corbel" panose="020B0503020204020204" pitchFamily="34" charset="0"/>
              </a:rPr>
              <a:t> </a:t>
            </a:r>
            <a:r>
              <a:rPr lang="en-US" sz="1000" dirty="0" smtClean="0">
                <a:latin typeface="Corbel" pitchFamily="34" charset="0"/>
              </a:rPr>
              <a:t> receiving lectures.</a:t>
            </a:r>
          </a:p>
          <a:p>
            <a:pPr algn="ctr"/>
            <a:r>
              <a:rPr lang="en-US" sz="1000" dirty="0" smtClean="0">
                <a:latin typeface="Corbel" pitchFamily="34" charset="0"/>
              </a:rPr>
              <a:t> </a:t>
            </a:r>
            <a:endParaRPr lang="en-US" sz="1000" dirty="0">
              <a:latin typeface="Corbel" pitchFamily="34" charset="0"/>
            </a:endParaRPr>
          </a:p>
        </p:txBody>
      </p:sp>
      <p:pic>
        <p:nvPicPr>
          <p:cNvPr id="3087" name="Picture 15" descr="C:\Users\USER\Desktop\cclub pix\logos vis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625" y="6585217"/>
            <a:ext cx="3082835" cy="2604503"/>
          </a:xfrm>
          <a:prstGeom prst="rect">
            <a:avLst/>
          </a:prstGeom>
          <a:noFill/>
        </p:spPr>
      </p:pic>
      <p:pic>
        <p:nvPicPr>
          <p:cNvPr id="3088" name="Picture 16" descr="C:\Users\USER\Desktop\cclub pix\DSC04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8083" y="6585088"/>
            <a:ext cx="3227293" cy="2589391"/>
          </a:xfrm>
          <a:prstGeom prst="rect">
            <a:avLst/>
          </a:prstGeom>
          <a:noFill/>
        </p:spPr>
      </p:pic>
      <p:pic>
        <p:nvPicPr>
          <p:cNvPr id="2050" name="Picture 2" descr="C:\Users\USER\Desktop\cclub pix\Communiy pri s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" y="3248025"/>
            <a:ext cx="5722620" cy="31299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15330" y="5932170"/>
            <a:ext cx="2747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B050"/>
                </a:solidFill>
                <a:latin typeface="Corbel" panose="020B0503020204020204" pitchFamily="34" charset="0"/>
              </a:rPr>
              <a:t>Green kids club </a:t>
            </a:r>
            <a:r>
              <a:rPr lang="en-US" sz="1000" dirty="0" smtClean="0">
                <a:solidFill>
                  <a:schemeClr val="bg2">
                    <a:lumMod val="75000"/>
                  </a:schemeClr>
                </a:solidFill>
                <a:latin typeface="Corbel" panose="020B0503020204020204" pitchFamily="34" charset="0"/>
              </a:rPr>
              <a:t>of Community Primary School, Finima.</a:t>
            </a:r>
            <a:endParaRPr lang="en-US" sz="1000" dirty="0">
              <a:solidFill>
                <a:schemeClr val="bg2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012" y="558561"/>
            <a:ext cx="3452636" cy="254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263525" y="3201988"/>
            <a:ext cx="6242050" cy="1587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TextBox 19"/>
          <p:cNvSpPr txBox="1">
            <a:spLocks noChangeArrowheads="1"/>
          </p:cNvSpPr>
          <p:nvPr/>
        </p:nvSpPr>
        <p:spPr bwMode="auto">
          <a:xfrm flipH="1">
            <a:off x="0" y="9609233"/>
            <a:ext cx="6858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>
                <a:latin typeface="Calibri" pitchFamily="34" charset="0"/>
              </a:rPr>
              <a:t> </a:t>
            </a:r>
            <a:r>
              <a:rPr lang="en-US" sz="800" dirty="0">
                <a:latin typeface="Angsana New" pitchFamily="18" charset="-34"/>
                <a:cs typeface="Angsana New" pitchFamily="18" charset="-34"/>
              </a:rPr>
              <a:t>Vol. 1, Issue 1: July, 2016 </a:t>
            </a:r>
            <a:r>
              <a:rPr lang="en-US" sz="8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800" b="1" dirty="0">
                <a:solidFill>
                  <a:schemeClr val="accent5"/>
                </a:solidFill>
                <a:latin typeface="Angsana New" pitchFamily="18" charset="-34"/>
                <a:cs typeface="Angsana New" pitchFamily="18" charset="-34"/>
              </a:rPr>
              <a:t>                   </a:t>
            </a:r>
            <a:r>
              <a:rPr lang="en-US" sz="800" b="1" dirty="0" smtClean="0">
                <a:solidFill>
                  <a:schemeClr val="accent5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en-US" sz="800" b="1" i="1" dirty="0" smtClean="0">
                <a:solidFill>
                  <a:schemeClr val="accent5"/>
                </a:solidFill>
                <a:latin typeface="Angsana New" pitchFamily="18" charset="-34"/>
                <a:cs typeface="Angsana New" pitchFamily="18" charset="-34"/>
              </a:rPr>
              <a:t>FINPA </a:t>
            </a:r>
            <a:r>
              <a:rPr lang="en-US" sz="800" b="1" i="1" dirty="0">
                <a:solidFill>
                  <a:schemeClr val="accent5"/>
                </a:solidFill>
                <a:latin typeface="Angsana New" pitchFamily="18" charset="-34"/>
                <a:cs typeface="Angsana New" pitchFamily="18" charset="-34"/>
              </a:rPr>
              <a:t>News                           </a:t>
            </a:r>
            <a:r>
              <a:rPr lang="en-US" sz="800" b="1" i="1" dirty="0" smtClean="0">
                <a:solidFill>
                  <a:schemeClr val="accent5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800" dirty="0" smtClean="0">
                <a:latin typeface="Angsana New" pitchFamily="18" charset="-34"/>
                <a:cs typeface="Angsana New" pitchFamily="18" charset="-34"/>
              </a:rPr>
              <a:t>Page </a:t>
            </a:r>
            <a:r>
              <a:rPr lang="en-US" sz="800" dirty="0">
                <a:latin typeface="Angsana New" pitchFamily="18" charset="-34"/>
                <a:cs typeface="Angsana New" pitchFamily="18" charset="-34"/>
              </a:rPr>
              <a:t>3</a:t>
            </a:r>
          </a:p>
        </p:txBody>
      </p:sp>
      <p:pic>
        <p:nvPicPr>
          <p:cNvPr id="4101" name="Picture 6" descr="http://metrouk2.files.wordpress.com/2012/05/article-1337795208399-133e337b000005dc-419352_466x31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380548" y="3569810"/>
            <a:ext cx="3165475" cy="244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Connector 30"/>
          <p:cNvCxnSpPr/>
          <p:nvPr/>
        </p:nvCxnSpPr>
        <p:spPr>
          <a:xfrm>
            <a:off x="282575" y="6303963"/>
            <a:ext cx="6240463" cy="1587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3" name="Picture 3" descr="H:\World Wetland Day 2016\WWD16-logo-ver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7746" y="433948"/>
            <a:ext cx="3105150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3523344" y="3105151"/>
            <a:ext cx="2730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FFC000"/>
                </a:solidFill>
                <a:latin typeface="Curlz MT" pitchFamily="82" charset="0"/>
              </a:rPr>
              <a:t>Herb Garden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46063" y="165100"/>
            <a:ext cx="3160712" cy="29194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7" name="Rectangle 13"/>
          <p:cNvSpPr>
            <a:spLocks noChangeArrowheads="1"/>
          </p:cNvSpPr>
          <p:nvPr/>
        </p:nvSpPr>
        <p:spPr bwMode="auto">
          <a:xfrm>
            <a:off x="253574" y="399570"/>
            <a:ext cx="311203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000" dirty="0" smtClean="0">
                <a:latin typeface="Corbel" pitchFamily="34" charset="0"/>
              </a:rPr>
              <a:t>       Nursery of </a:t>
            </a:r>
            <a:r>
              <a:rPr lang="en-US" sz="1000" dirty="0">
                <a:latin typeface="Corbel" pitchFamily="34" charset="0"/>
              </a:rPr>
              <a:t>m</a:t>
            </a:r>
            <a:r>
              <a:rPr lang="en-US" sz="1000" dirty="0" smtClean="0">
                <a:latin typeface="Corbel" pitchFamily="34" charset="0"/>
              </a:rPr>
              <a:t>angrove and tree </a:t>
            </a:r>
            <a:r>
              <a:rPr lang="en-US" sz="1000" dirty="0">
                <a:latin typeface="Corbel" pitchFamily="34" charset="0"/>
              </a:rPr>
              <a:t>plants native to Bonny </a:t>
            </a:r>
            <a:r>
              <a:rPr lang="en-US" sz="1000" dirty="0" smtClean="0">
                <a:latin typeface="Corbel" pitchFamily="34" charset="0"/>
              </a:rPr>
              <a:t>Island has begun at the park. </a:t>
            </a:r>
            <a:r>
              <a:rPr lang="en-US" sz="1000" dirty="0">
                <a:latin typeface="Corbel" pitchFamily="34" charset="0"/>
              </a:rPr>
              <a:t>Native plants are well adapted to the climatic conditions of their locality and are rarely </a:t>
            </a:r>
            <a:r>
              <a:rPr lang="en-US" sz="1000" dirty="0" smtClean="0">
                <a:latin typeface="Corbel" pitchFamily="34" charset="0"/>
              </a:rPr>
              <a:t>invasive. Tree Planting is a necessity in every society. </a:t>
            </a:r>
          </a:p>
          <a:p>
            <a:pPr algn="just"/>
            <a:r>
              <a:rPr lang="en-US" sz="1000" dirty="0" smtClean="0">
                <a:latin typeface="Corbel" pitchFamily="34" charset="0"/>
              </a:rPr>
              <a:t>       Join our Park Rangers </a:t>
            </a:r>
            <a:r>
              <a:rPr lang="en-US" sz="1000" b="1" dirty="0" smtClean="0">
                <a:latin typeface="Corbel" pitchFamily="34" charset="0"/>
              </a:rPr>
              <a:t>Quarterly (Sept)</a:t>
            </a:r>
            <a:r>
              <a:rPr lang="en-US" sz="1000" dirty="0" smtClean="0">
                <a:latin typeface="Corbel" pitchFamily="34" charset="0"/>
              </a:rPr>
              <a:t> and lets go ‘</a:t>
            </a:r>
            <a:r>
              <a:rPr lang="en-US" sz="1000" b="1" dirty="0" smtClean="0">
                <a:latin typeface="Corbel" pitchFamily="34" charset="0"/>
              </a:rPr>
              <a:t>A Tree Planting</a:t>
            </a:r>
            <a:r>
              <a:rPr lang="en-US" sz="1000" dirty="0" smtClean="0">
                <a:latin typeface="Corbel" pitchFamily="34" charset="0"/>
              </a:rPr>
              <a:t>’.  Come </a:t>
            </a:r>
            <a:r>
              <a:rPr lang="en-US" sz="1000" dirty="0">
                <a:latin typeface="Corbel" pitchFamily="34" charset="0"/>
              </a:rPr>
              <a:t>drop seeds </a:t>
            </a:r>
            <a:r>
              <a:rPr lang="en-US" sz="1000" dirty="0" smtClean="0">
                <a:latin typeface="Corbel" pitchFamily="34" charset="0"/>
              </a:rPr>
              <a:t>/ seedlings at </a:t>
            </a:r>
            <a:r>
              <a:rPr lang="en-US" sz="1000" dirty="0">
                <a:latin typeface="Corbel" pitchFamily="34" charset="0"/>
              </a:rPr>
              <a:t>Finima Nature park and lets go ‘a tree planting</a:t>
            </a:r>
            <a:r>
              <a:rPr lang="en-US" sz="1000" dirty="0" smtClean="0">
                <a:latin typeface="Corbel" pitchFamily="34" charset="0"/>
              </a:rPr>
              <a:t>’.</a:t>
            </a:r>
          </a:p>
          <a:p>
            <a:pPr algn="just"/>
            <a:endParaRPr lang="en-US" sz="1000" dirty="0" smtClean="0">
              <a:latin typeface="Corbel" pitchFamily="34" charset="0"/>
            </a:endParaRPr>
          </a:p>
          <a:p>
            <a:pPr algn="just"/>
            <a:r>
              <a:rPr lang="en-US" sz="1000" dirty="0" smtClean="0">
                <a:latin typeface="Corbel" pitchFamily="34" charset="0"/>
              </a:rPr>
              <a:t>‘</a:t>
            </a:r>
            <a:r>
              <a:rPr lang="en-US" sz="1000" i="1" dirty="0" smtClean="0">
                <a:latin typeface="Corbel" pitchFamily="34" charset="0"/>
              </a:rPr>
              <a:t>Only </a:t>
            </a:r>
            <a:r>
              <a:rPr lang="en-US" sz="1000" i="1" dirty="0">
                <a:latin typeface="Corbel" pitchFamily="34" charset="0"/>
              </a:rPr>
              <a:t>when the last tree has died and the last river been </a:t>
            </a:r>
            <a:r>
              <a:rPr lang="en-US" sz="1000" i="1" dirty="0" smtClean="0">
                <a:latin typeface="Corbel" pitchFamily="34" charset="0"/>
              </a:rPr>
              <a:t>poisoned </a:t>
            </a:r>
            <a:r>
              <a:rPr lang="en-US" sz="1000" i="1" dirty="0">
                <a:latin typeface="Corbel" pitchFamily="34" charset="0"/>
              </a:rPr>
              <a:t>and the last fish been caught will we realize we cannot eat </a:t>
            </a:r>
            <a:r>
              <a:rPr lang="en-US" sz="1000" i="1" dirty="0" smtClean="0">
                <a:latin typeface="Corbel" pitchFamily="34" charset="0"/>
              </a:rPr>
              <a:t>MONEY….</a:t>
            </a:r>
            <a:r>
              <a:rPr lang="en-US" sz="1000" b="1" i="1" dirty="0" smtClean="0">
                <a:latin typeface="Corbel" pitchFamily="34" charset="0"/>
              </a:rPr>
              <a:t>Cree Indian </a:t>
            </a:r>
            <a:r>
              <a:rPr lang="en-US" sz="1000" b="1" i="1" dirty="0">
                <a:latin typeface="Corbel" pitchFamily="34" charset="0"/>
              </a:rPr>
              <a:t>P</a:t>
            </a:r>
            <a:r>
              <a:rPr lang="en-US" sz="1000" b="1" i="1" dirty="0" smtClean="0">
                <a:latin typeface="Corbel" pitchFamily="34" charset="0"/>
              </a:rPr>
              <a:t>roverb</a:t>
            </a:r>
            <a:endParaRPr lang="en-US" sz="1000" b="1" i="1" dirty="0">
              <a:latin typeface="Corbel" pitchFamily="34" charset="0"/>
            </a:endParaRPr>
          </a:p>
        </p:txBody>
      </p:sp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3648868" y="-9339"/>
            <a:ext cx="27320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Tree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Nursery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61925" y="3354388"/>
            <a:ext cx="3114675" cy="291306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12" name="Rectangle 18"/>
          <p:cNvSpPr>
            <a:spLocks noChangeArrowheads="1"/>
          </p:cNvSpPr>
          <p:nvPr/>
        </p:nvSpPr>
        <p:spPr bwMode="auto">
          <a:xfrm>
            <a:off x="331788" y="3403600"/>
            <a:ext cx="2913062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 smtClean="0">
                <a:latin typeface="Corbel" panose="020B0503020204020204" pitchFamily="34" charset="0"/>
              </a:rPr>
              <a:t>         </a:t>
            </a:r>
            <a:r>
              <a:rPr lang="en-US" sz="1000" dirty="0" err="1" smtClean="0">
                <a:latin typeface="Corbel" panose="020B0503020204020204" pitchFamily="34" charset="0"/>
              </a:rPr>
              <a:t>Yeasss</a:t>
            </a:r>
            <a:r>
              <a:rPr lang="en-US" sz="1000" dirty="0">
                <a:latin typeface="Corbel" panose="020B0503020204020204" pitchFamily="34" charset="0"/>
              </a:rPr>
              <a:t>!!! Our herb garden is </a:t>
            </a:r>
            <a:r>
              <a:rPr lang="en-US" sz="1000" dirty="0" smtClean="0">
                <a:latin typeface="Corbel" panose="020B0503020204020204" pitchFamily="34" charset="0"/>
              </a:rPr>
              <a:t>fruiting and harvest time is here. </a:t>
            </a:r>
            <a:r>
              <a:rPr lang="en-US" sz="1000" dirty="0">
                <a:latin typeface="Corbel" panose="020B0503020204020204" pitchFamily="34" charset="0"/>
              </a:rPr>
              <a:t>Our vegetables are free from </a:t>
            </a:r>
            <a:r>
              <a:rPr lang="en-US" sz="1000" dirty="0" smtClean="0">
                <a:latin typeface="Corbel" panose="020B0503020204020204" pitchFamily="34" charset="0"/>
              </a:rPr>
              <a:t>harsh chemical pesticides</a:t>
            </a:r>
            <a:r>
              <a:rPr lang="en-US" sz="1000" dirty="0">
                <a:latin typeface="Corbel" panose="020B0503020204020204" pitchFamily="34" charset="0"/>
              </a:rPr>
              <a:t>, herbicides and </a:t>
            </a:r>
            <a:r>
              <a:rPr lang="en-US" sz="1000" dirty="0" smtClean="0">
                <a:latin typeface="Corbel" panose="020B0503020204020204" pitchFamily="34" charset="0"/>
              </a:rPr>
              <a:t>also fertilizers</a:t>
            </a:r>
            <a:r>
              <a:rPr lang="en-US" sz="1000" dirty="0">
                <a:latin typeface="Corbel" panose="020B0503020204020204" pitchFamily="34" charset="0"/>
              </a:rPr>
              <a:t>. Before </a:t>
            </a:r>
            <a:r>
              <a:rPr lang="en-US" sz="1000" dirty="0" smtClean="0">
                <a:latin typeface="Corbel" panose="020B0503020204020204" pitchFamily="34" charset="0"/>
              </a:rPr>
              <a:t>we buy/ eat vegetables,</a:t>
            </a:r>
            <a:r>
              <a:rPr lang="en-US" sz="1000" dirty="0" smtClean="0">
                <a:solidFill>
                  <a:srgbClr val="FF0000"/>
                </a:solidFill>
                <a:latin typeface="Corbel" panose="020B0503020204020204" pitchFamily="34" charset="0"/>
              </a:rPr>
              <a:t> </a:t>
            </a:r>
            <a:r>
              <a:rPr lang="en-US" sz="1000" dirty="0" smtClean="0">
                <a:latin typeface="Corbel" panose="020B0503020204020204" pitchFamily="34" charset="0"/>
              </a:rPr>
              <a:t>we ought to know </a:t>
            </a:r>
            <a:r>
              <a:rPr lang="en-US" sz="1000" dirty="0">
                <a:latin typeface="Corbel" panose="020B0503020204020204" pitchFamily="34" charset="0"/>
              </a:rPr>
              <a:t>the source. Our herb garden is full of water leaf, pumpkin leaf, African peppers, </a:t>
            </a:r>
            <a:r>
              <a:rPr lang="en-US" sz="1000" dirty="0" smtClean="0">
                <a:latin typeface="Corbel" panose="020B0503020204020204" pitchFamily="34" charset="0"/>
              </a:rPr>
              <a:t>spring onions, you just name it. </a:t>
            </a:r>
          </a:p>
          <a:p>
            <a:r>
              <a:rPr lang="en-US" sz="1000" dirty="0" smtClean="0">
                <a:latin typeface="Corbel" panose="020B0503020204020204" pitchFamily="34" charset="0"/>
              </a:rPr>
              <a:t>         Come and get your fresh vegetables from Finima nature park. We </a:t>
            </a:r>
            <a:r>
              <a:rPr lang="en-US" sz="1000" dirty="0">
                <a:latin typeface="Corbel" panose="020B0503020204020204" pitchFamily="34" charset="0"/>
              </a:rPr>
              <a:t>don’t have the vegetables you eat? Send us a </a:t>
            </a:r>
            <a:r>
              <a:rPr lang="en-US" sz="1000" dirty="0" smtClean="0">
                <a:latin typeface="Corbel" panose="020B0503020204020204" pitchFamily="34" charset="0"/>
              </a:rPr>
              <a:t>mail, call or visit the park</a:t>
            </a:r>
          </a:p>
          <a:p>
            <a:r>
              <a:rPr lang="en-US" sz="1000" dirty="0" smtClean="0">
                <a:latin typeface="Corbel" panose="020B0503020204020204" pitchFamily="34" charset="0"/>
              </a:rPr>
              <a:t>We are also organizing an ornamental garden. Do you have seeds of Ornamental plants? Come donate your flower seedlings. </a:t>
            </a:r>
          </a:p>
          <a:p>
            <a:r>
              <a:rPr lang="en-US" sz="1000" dirty="0" smtClean="0">
                <a:latin typeface="Corbel" panose="020B0503020204020204" pitchFamily="34" charset="0"/>
              </a:rPr>
              <a:t>         Also, come let’s</a:t>
            </a:r>
            <a:r>
              <a:rPr lang="en-US" sz="1000" dirty="0" smtClean="0">
                <a:solidFill>
                  <a:srgbClr val="FF0000"/>
                </a:solidFill>
                <a:latin typeface="Corbel" panose="020B0503020204020204" pitchFamily="34" charset="0"/>
              </a:rPr>
              <a:t> </a:t>
            </a:r>
            <a:r>
              <a:rPr lang="en-US" sz="1000" dirty="0" smtClean="0">
                <a:latin typeface="Corbel" panose="020B0503020204020204" pitchFamily="34" charset="0"/>
              </a:rPr>
              <a:t>teach you how to garden. Contribute to your environment. Visit the Resource Center Finima Nature Park or call for more information.</a:t>
            </a:r>
            <a:endParaRPr lang="en-US" sz="1000" dirty="0">
              <a:latin typeface="Corbel" panose="020B0503020204020204" pitchFamily="34" charset="0"/>
            </a:endParaRPr>
          </a:p>
        </p:txBody>
      </p:sp>
      <p:pic>
        <p:nvPicPr>
          <p:cNvPr id="1027" name="Picture 3" descr="C:\Users\USER\Desktop\waterlea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118" y="6562164"/>
            <a:ext cx="3299226" cy="2528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10" descr="http://browseideas.com/wp-content/uploads/2011/11/Inspiring-Examples-of-Nature-Photography-03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569675" y="6564859"/>
            <a:ext cx="3002015" cy="251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1900518" y="9251576"/>
            <a:ext cx="3442447" cy="1972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 A Cross-section of Water leaf &amp; Groundnut garden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71875" y="6086475"/>
            <a:ext cx="2886075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solidFill>
                  <a:schemeClr val="tx1"/>
                </a:solidFill>
                <a:latin typeface="Corbel" pitchFamily="34" charset="0"/>
              </a:rPr>
              <a:t>Chilli</a:t>
            </a:r>
            <a:r>
              <a:rPr lang="en-US" sz="1100" dirty="0" smtClean="0">
                <a:solidFill>
                  <a:schemeClr val="tx1"/>
                </a:solidFill>
                <a:latin typeface="Corbel" pitchFamily="34" charset="0"/>
              </a:rPr>
              <a:t> Pepper</a:t>
            </a:r>
            <a:endParaRPr lang="en-US" sz="1100" dirty="0">
              <a:solidFill>
                <a:schemeClr val="tx1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290390" y="3609739"/>
            <a:ext cx="6242050" cy="1587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7576" y="935805"/>
            <a:ext cx="3711390" cy="264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391886" y="0"/>
            <a:ext cx="603905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urlz MT" pitchFamily="82" charset="0"/>
              </a:rPr>
              <a:t>#DYK?Interesting facts about Our Environment</a:t>
            </a:r>
            <a:endParaRPr lang="en-US" sz="3200" b="1" dirty="0">
              <a:solidFill>
                <a:srgbClr val="FF0000"/>
              </a:solidFill>
              <a:latin typeface="Curlz MT" pitchFamily="82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3786981" y="935805"/>
            <a:ext cx="281622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en-US" sz="1100" dirty="0" smtClean="0">
                <a:latin typeface="Corbel" panose="020B0503020204020204" pitchFamily="34" charset="0"/>
              </a:rPr>
              <a:t>The Rainforest alone provides about 20% of the world’s Oxygen!!!!</a:t>
            </a:r>
          </a:p>
          <a:p>
            <a:pPr marL="171450" indent="-171450" algn="just"/>
            <a:endParaRPr lang="en-US" sz="1100" dirty="0" smtClean="0">
              <a:latin typeface="Corbel" panose="020B0503020204020204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sz="1100" dirty="0" smtClean="0">
                <a:latin typeface="Corbel" panose="020B0503020204020204" pitchFamily="34" charset="0"/>
              </a:rPr>
              <a:t>We use wood faster than the rate at which trees can be re-grown.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en-US" sz="1100" dirty="0" smtClean="0">
              <a:latin typeface="Corbel" panose="020B0503020204020204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sz="1100" dirty="0" smtClean="0">
                <a:latin typeface="Corbel" panose="020B0503020204020204" pitchFamily="34" charset="0"/>
              </a:rPr>
              <a:t>More than half (</a:t>
            </a:r>
            <a:r>
              <a:rPr lang="en-US" sz="1100" dirty="0">
                <a:latin typeface="Corbel" panose="020B0503020204020204" pitchFamily="34" charset="0"/>
              </a:rPr>
              <a:t>5</a:t>
            </a:r>
            <a:r>
              <a:rPr lang="en-US" sz="1100" dirty="0" smtClean="0">
                <a:latin typeface="Corbel" panose="020B0503020204020204" pitchFamily="34" charset="0"/>
              </a:rPr>
              <a:t>0%) of the forest has been lost already, cut down, burned &amp; bulldozed for man’s increasing population.</a:t>
            </a:r>
            <a:r>
              <a:rPr lang="en-US" sz="1100" dirty="0">
                <a:latin typeface="Corbel" panose="020B0503020204020204" pitchFamily="34" charset="0"/>
              </a:rPr>
              <a:t/>
            </a:r>
            <a:br>
              <a:rPr lang="en-US" sz="1100" dirty="0">
                <a:latin typeface="Corbel" panose="020B0503020204020204" pitchFamily="34" charset="0"/>
              </a:rPr>
            </a:br>
            <a:r>
              <a:rPr lang="en-US" sz="1100" dirty="0">
                <a:latin typeface="Corbel" panose="020B0503020204020204" pitchFamily="34" charset="0"/>
              </a:rPr>
              <a:t/>
            </a:r>
            <a:br>
              <a:rPr lang="en-US" sz="1100" dirty="0">
                <a:latin typeface="Corbel" panose="020B0503020204020204" pitchFamily="34" charset="0"/>
              </a:rPr>
            </a:br>
            <a:r>
              <a:rPr lang="en-US" sz="1100" dirty="0">
                <a:latin typeface="Calibri" pitchFamily="34" charset="0"/>
              </a:rPr>
              <a:t/>
            </a:r>
            <a:br>
              <a:rPr lang="en-US" sz="1100" dirty="0">
                <a:latin typeface="Calibri" pitchFamily="34" charset="0"/>
              </a:rPr>
            </a:br>
            <a:endParaRPr lang="en-US" sz="1100" dirty="0"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9234" y="3611326"/>
            <a:ext cx="3109541" cy="2833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44551"/>
            <a:ext cx="3599234" cy="29572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4553" y="3789037"/>
            <a:ext cx="340468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orbel" panose="020B0503020204020204" pitchFamily="34" charset="0"/>
              </a:rPr>
              <a:t>240,000 plastic bags are used every second of the day!!!!</a:t>
            </a:r>
          </a:p>
          <a:p>
            <a:pPr marL="285750" indent="-285750" algn="just"/>
            <a:endParaRPr lang="en-US" sz="1100" dirty="0" smtClean="0">
              <a:latin typeface="Corbel" panose="020B05030202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orbel" panose="020B0503020204020204" pitchFamily="34" charset="0"/>
              </a:rPr>
              <a:t>It takes plastics about 400 years to break down and when they do, they release toxic chemicals.</a:t>
            </a:r>
          </a:p>
          <a:p>
            <a:pPr marL="285750" indent="-285750" algn="just"/>
            <a:endParaRPr lang="en-US" sz="1100" dirty="0" smtClean="0">
              <a:latin typeface="Corbel" panose="020B05030202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orbel" panose="020B0503020204020204" pitchFamily="34" charset="0"/>
              </a:rPr>
              <a:t>#</a:t>
            </a:r>
            <a:r>
              <a:rPr lang="en-US" sz="1100" dirty="0" err="1" smtClean="0">
                <a:latin typeface="Corbel" panose="020B0503020204020204" pitchFamily="34" charset="0"/>
              </a:rPr>
              <a:t>Crushplastics</a:t>
            </a:r>
            <a:r>
              <a:rPr lang="en-US" sz="1100" dirty="0" smtClean="0">
                <a:latin typeface="Corbel" panose="020B0503020204020204" pitchFamily="34" charset="0"/>
              </a:rPr>
              <a:t>, #Reuseplastics #Recycleplastics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81413" y="6468600"/>
            <a:ext cx="302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orbel" panose="020B0503020204020204" pitchFamily="34" charset="0"/>
              </a:rPr>
              <a:t>Every year over a million seabirds and 100,000 mammals die from eating plastics..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100" dirty="0" smtClean="0">
              <a:latin typeface="Corbel" panose="020B05030202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orbel" panose="020B0503020204020204" pitchFamily="34" charset="0"/>
              </a:rPr>
              <a:t>#</a:t>
            </a:r>
            <a:r>
              <a:rPr lang="en-US" sz="1100" dirty="0" err="1" smtClean="0">
                <a:latin typeface="Corbel" panose="020B0503020204020204" pitchFamily="34" charset="0"/>
              </a:rPr>
              <a:t>whereisthelove</a:t>
            </a:r>
            <a:r>
              <a:rPr lang="en-US" sz="1100" dirty="0" smtClean="0">
                <a:latin typeface="Corbel" panose="020B0503020204020204" pitchFamily="34" charset="0"/>
              </a:rPr>
              <a:t>, #</a:t>
            </a:r>
            <a:r>
              <a:rPr lang="en-US" sz="1100" dirty="0" err="1" smtClean="0">
                <a:latin typeface="Corbel" panose="020B0503020204020204" pitchFamily="34" charset="0"/>
              </a:rPr>
              <a:t>plasticbagban</a:t>
            </a:r>
            <a:endParaRPr lang="en-US" sz="1100" dirty="0">
              <a:latin typeface="Corbel" panose="020B05030202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9582150"/>
            <a:ext cx="685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ngsana New" pitchFamily="18" charset="-34"/>
                <a:cs typeface="Angsana New" pitchFamily="18" charset="-34"/>
              </a:rPr>
              <a:t>Page 6		</a:t>
            </a:r>
            <a:r>
              <a:rPr lang="en-US" sz="800" b="1" i="1" dirty="0" smtClean="0">
                <a:solidFill>
                  <a:schemeClr val="accent5"/>
                </a:solidFill>
                <a:latin typeface="Angsana New" pitchFamily="18" charset="-34"/>
                <a:cs typeface="Angsana New" pitchFamily="18" charset="-34"/>
              </a:rPr>
              <a:t>FINPA News</a:t>
            </a:r>
            <a:r>
              <a:rPr lang="en-US" sz="800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en-US" sz="800" dirty="0" err="1" smtClean="0">
                <a:latin typeface="Angsana New" pitchFamily="18" charset="-34"/>
                <a:cs typeface="Angsana New" pitchFamily="18" charset="-34"/>
              </a:rPr>
              <a:t>Vol</a:t>
            </a:r>
            <a:r>
              <a:rPr lang="en-US" sz="800" dirty="0" smtClean="0">
                <a:latin typeface="Angsana New" pitchFamily="18" charset="-34"/>
                <a:cs typeface="Angsana New" pitchFamily="18" charset="-34"/>
              </a:rPr>
              <a:t> 1, Issue 1; July 2016</a:t>
            </a:r>
            <a:endParaRPr lang="en-US" sz="8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093207" y="1"/>
            <a:ext cx="2881285" cy="228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334963" y="184150"/>
            <a:ext cx="27844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orbel" panose="020B0503020204020204" pitchFamily="34" charset="0"/>
              </a:rPr>
              <a:t>To make a tablespoon of honey, worker bees must visit about 4,000 flowers!!!</a:t>
            </a:r>
          </a:p>
          <a:p>
            <a:pPr marL="171450" indent="-171450" algn="just"/>
            <a:endParaRPr lang="en-US" sz="1100" dirty="0" smtClean="0">
              <a:latin typeface="Corbel" panose="020B0503020204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orbel" panose="020B0503020204020204" pitchFamily="34" charset="0"/>
              </a:rPr>
              <a:t>#</a:t>
            </a:r>
            <a:r>
              <a:rPr lang="en-US" sz="1100" dirty="0" err="1" smtClean="0">
                <a:latin typeface="Corbel" panose="020B0503020204020204" pitchFamily="34" charset="0"/>
              </a:rPr>
              <a:t>Respectthehustle</a:t>
            </a:r>
            <a:endParaRPr lang="en-US" sz="1100" dirty="0">
              <a:latin typeface="Corbel" panose="020B0503020204020204" pitchFamily="34" charset="0"/>
            </a:endParaRPr>
          </a:p>
        </p:txBody>
      </p:sp>
      <p:sp>
        <p:nvSpPr>
          <p:cNvPr id="6155" name="TextBox 19"/>
          <p:cNvSpPr txBox="1">
            <a:spLocks noChangeArrowheads="1"/>
          </p:cNvSpPr>
          <p:nvPr/>
        </p:nvSpPr>
        <p:spPr bwMode="auto">
          <a:xfrm flipH="1">
            <a:off x="0" y="9610955"/>
            <a:ext cx="6858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800" b="1" dirty="0" smtClean="0">
                <a:latin typeface="Angsana New" pitchFamily="18" charset="-34"/>
                <a:cs typeface="Angsana New" pitchFamily="18" charset="-34"/>
              </a:rPr>
              <a:t>            </a:t>
            </a:r>
            <a:r>
              <a:rPr lang="en-US" sz="800" dirty="0" smtClean="0">
                <a:latin typeface="Angsana New" pitchFamily="18" charset="-34"/>
                <a:cs typeface="Angsana New" pitchFamily="18" charset="-34"/>
              </a:rPr>
              <a:t>Vol</a:t>
            </a:r>
            <a:r>
              <a:rPr lang="en-US" sz="800" dirty="0">
                <a:latin typeface="Angsana New" pitchFamily="18" charset="-34"/>
                <a:cs typeface="Angsana New" pitchFamily="18" charset="-34"/>
              </a:rPr>
              <a:t>. 1, </a:t>
            </a:r>
            <a:r>
              <a:rPr lang="en-US" sz="800" dirty="0" smtClean="0">
                <a:latin typeface="Angsana New" pitchFamily="18" charset="-34"/>
                <a:cs typeface="Angsana New" pitchFamily="18" charset="-34"/>
              </a:rPr>
              <a:t>Issue 1</a:t>
            </a:r>
            <a:r>
              <a:rPr lang="en-US" sz="800" dirty="0">
                <a:latin typeface="Angsana New" pitchFamily="18" charset="-34"/>
                <a:cs typeface="Angsana New" pitchFamily="18" charset="-34"/>
              </a:rPr>
              <a:t>;</a:t>
            </a:r>
            <a:r>
              <a:rPr lang="en-US" sz="800" dirty="0" smtClean="0">
                <a:latin typeface="Angsana New" pitchFamily="18" charset="-34"/>
                <a:cs typeface="Angsana New" pitchFamily="18" charset="-34"/>
              </a:rPr>
              <a:t> July,  2016 </a:t>
            </a:r>
            <a:r>
              <a:rPr lang="en-US" sz="800" b="1" dirty="0">
                <a:latin typeface="Angsana New" pitchFamily="18" charset="-34"/>
                <a:cs typeface="Angsana New" pitchFamily="18" charset="-34"/>
              </a:rPr>
              <a:t>	                   </a:t>
            </a:r>
            <a:r>
              <a:rPr lang="en-US" sz="800" b="1" dirty="0" smtClean="0">
                <a:latin typeface="Angsana New" pitchFamily="18" charset="-34"/>
                <a:cs typeface="Angsana New" pitchFamily="18" charset="-34"/>
              </a:rPr>
              <a:t>             </a:t>
            </a:r>
            <a:r>
              <a:rPr lang="en-US" sz="800" b="1" i="1" dirty="0" smtClean="0">
                <a:solidFill>
                  <a:schemeClr val="accent5"/>
                </a:solidFill>
                <a:latin typeface="Angsana New" pitchFamily="18" charset="-34"/>
                <a:cs typeface="Angsana New" pitchFamily="18" charset="-34"/>
              </a:rPr>
              <a:t>FINPA News                          </a:t>
            </a:r>
            <a:r>
              <a:rPr lang="en-US" sz="800" b="1" i="1" smtClean="0">
                <a:solidFill>
                  <a:schemeClr val="accent5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800" smtClean="0">
                <a:latin typeface="Angsana New" pitchFamily="18" charset="-34"/>
                <a:cs typeface="Angsana New" pitchFamily="18" charset="-34"/>
              </a:rPr>
              <a:t>Page </a:t>
            </a:r>
            <a:r>
              <a:rPr lang="en-US" sz="800" dirty="0">
                <a:latin typeface="Angsana New" pitchFamily="18" charset="-34"/>
                <a:cs typeface="Angsana New" pitchFamily="18" charset="-34"/>
              </a:rPr>
              <a:t>7</a:t>
            </a:r>
            <a:endParaRPr lang="en-US" sz="1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163" name="Rectangle 27"/>
          <p:cNvSpPr>
            <a:spLocks noChangeArrowheads="1"/>
          </p:cNvSpPr>
          <p:nvPr/>
        </p:nvSpPr>
        <p:spPr bwMode="auto">
          <a:xfrm>
            <a:off x="1842170" y="5041570"/>
            <a:ext cx="30588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Kristen ITC" panose="03050502040202030202" pitchFamily="66" charset="0"/>
              </a:rPr>
              <a:t>Holiday programme</a:t>
            </a:r>
            <a:endParaRPr lang="en-US" sz="2400" b="1" dirty="0">
              <a:solidFill>
                <a:srgbClr val="0000FF"/>
              </a:solidFill>
              <a:latin typeface="Kristen ITC" panose="03050502040202030202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76" y="2106706"/>
            <a:ext cx="3433483" cy="27790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7575" y="2641599"/>
            <a:ext cx="30777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orbel" panose="020B0503020204020204" pitchFamily="34" charset="0"/>
              </a:rPr>
              <a:t>Over 80% of sewage in poor developing countries goes straight into the rivers, lakes, sea without being cleaned first!!!!!</a:t>
            </a:r>
          </a:p>
          <a:p>
            <a:pPr marL="285750" indent="-285750" algn="just"/>
            <a:endParaRPr lang="en-US" sz="1100" dirty="0" smtClean="0">
              <a:latin typeface="Corbel" panose="020B05030202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orbel" panose="020B0503020204020204" pitchFamily="34" charset="0"/>
              </a:rPr>
              <a:t>Everyday 5,000 children under the ages 5, die of diseases caused by drinking dirty water.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100" dirty="0">
              <a:latin typeface="Corbel" panose="020B05030202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100" dirty="0" smtClean="0">
              <a:latin typeface="Corbel" panose="020B0503020204020204" pitchFamily="34" charset="0"/>
            </a:endParaRPr>
          </a:p>
          <a:p>
            <a:pPr marL="285750" indent="-285750" algn="just"/>
            <a:r>
              <a:rPr lang="en-US" sz="1100" b="1" dirty="0" smtClean="0">
                <a:latin typeface="Corbel" panose="020B0503020204020204" pitchFamily="34" charset="0"/>
              </a:rPr>
              <a:t>Your health &amp; you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orbel" panose="020B0503020204020204" pitchFamily="34" charset="0"/>
              </a:rPr>
              <a:t>You burn more calories sleeping than you do watching television ( ok, now everyone go take a nap)</a:t>
            </a:r>
            <a:endParaRPr lang="en-US" sz="1100" dirty="0">
              <a:latin typeface="Corbel" panose="020B05030202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326" y="5514906"/>
            <a:ext cx="59360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orbel" panose="020B0503020204020204" pitchFamily="34" charset="0"/>
              </a:rPr>
              <a:t>Bird watching: Our next birding trip will be round the perimeter fence of NLNG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orbel" panose="020B0503020204020204" pitchFamily="34" charset="0"/>
              </a:rPr>
              <a:t>Date: </a:t>
            </a:r>
            <a:r>
              <a:rPr lang="en-US" sz="1000" dirty="0" smtClean="0">
                <a:solidFill>
                  <a:srgbClr val="FF0000"/>
                </a:solidFill>
                <a:latin typeface="Corbel" panose="020B0503020204020204" pitchFamily="34" charset="0"/>
              </a:rPr>
              <a:t> </a:t>
            </a:r>
            <a:r>
              <a:rPr lang="en-US" sz="1000" dirty="0" smtClean="0">
                <a:latin typeface="Corbel" panose="020B0503020204020204" pitchFamily="34" charset="0"/>
              </a:rPr>
              <a:t>13</a:t>
            </a:r>
            <a:r>
              <a:rPr lang="en-US" sz="1000" baseline="30000" dirty="0" smtClean="0">
                <a:latin typeface="Corbel" panose="020B0503020204020204" pitchFamily="34" charset="0"/>
              </a:rPr>
              <a:t>th</a:t>
            </a:r>
            <a:r>
              <a:rPr lang="en-US" sz="1000" dirty="0" smtClean="0">
                <a:latin typeface="Corbel" panose="020B0503020204020204" pitchFamily="34" charset="0"/>
              </a:rPr>
              <a:t> </a:t>
            </a:r>
            <a:r>
              <a:rPr lang="en-US" sz="1100" dirty="0" smtClean="0">
                <a:latin typeface="Corbel" panose="020B0503020204020204" pitchFamily="34" charset="0"/>
              </a:rPr>
              <a:t>Aug, 2016.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orbel" panose="020B0503020204020204" pitchFamily="34" charset="0"/>
              </a:rPr>
              <a:t>Time: 8.00am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orbel" panose="020B0503020204020204" pitchFamily="34" charset="0"/>
              </a:rPr>
              <a:t>Venue: Resource Center, Finima Nature Park</a:t>
            </a:r>
          </a:p>
          <a:p>
            <a:pPr lvl="2"/>
            <a:endParaRPr lang="en-US" sz="1100" dirty="0" smtClean="0">
              <a:latin typeface="Corbel" panose="020B05030202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4" y="6450698"/>
            <a:ext cx="578167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orbel" panose="020B0503020204020204" pitchFamily="34" charset="0"/>
              </a:rPr>
              <a:t>    Herb Gardening: Planting of herb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orbel" panose="020B0503020204020204" pitchFamily="34" charset="0"/>
              </a:rPr>
              <a:t>Date: 10th</a:t>
            </a:r>
            <a:r>
              <a:rPr lang="en-US" sz="1100" baseline="30000" dirty="0" smtClean="0">
                <a:solidFill>
                  <a:srgbClr val="FF0000"/>
                </a:solidFill>
                <a:latin typeface="Corbel" panose="020B0503020204020204" pitchFamily="34" charset="0"/>
              </a:rPr>
              <a:t> </a:t>
            </a:r>
            <a:r>
              <a:rPr lang="en-US" sz="1100" baseline="30000" dirty="0" smtClean="0">
                <a:latin typeface="Corbel" panose="020B0503020204020204" pitchFamily="34" charset="0"/>
              </a:rPr>
              <a:t>_</a:t>
            </a:r>
            <a:r>
              <a:rPr lang="en-US" sz="1100" dirty="0" smtClean="0">
                <a:latin typeface="Corbel" panose="020B0503020204020204" pitchFamily="34" charset="0"/>
              </a:rPr>
              <a:t> 11th  Aug, 2016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orbel" panose="020B0503020204020204" pitchFamily="34" charset="0"/>
              </a:rPr>
              <a:t>Time: 9.am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orbel" panose="020B0503020204020204" pitchFamily="34" charset="0"/>
              </a:rPr>
              <a:t>Venue: Resource Center, Finima Nature Park.</a:t>
            </a:r>
          </a:p>
          <a:p>
            <a:pPr>
              <a:buFont typeface="Arial" pitchFamily="34" charset="0"/>
              <a:buChar char="•"/>
            </a:pPr>
            <a:r>
              <a:rPr lang="en-US" sz="1100" dirty="0" smtClean="0">
                <a:latin typeface="Corbel" panose="020B0503020204020204" pitchFamily="34" charset="0"/>
              </a:rPr>
              <a:t>         Educate yourself, Learn how to garden, come along with seeds of your choice… let’s teach you how to make your own garden!!!!!!.</a:t>
            </a:r>
          </a:p>
          <a:p>
            <a:pPr>
              <a:buFont typeface="Arial" pitchFamily="34" charset="0"/>
              <a:buChar char="•"/>
            </a:pPr>
            <a:endParaRPr lang="en-US" sz="1100" dirty="0" smtClean="0">
              <a:latin typeface="Corbel" panose="020B0503020204020204" pitchFamily="34" charset="0"/>
            </a:endParaRPr>
          </a:p>
          <a:p>
            <a:pPr lvl="2"/>
            <a:endParaRPr lang="en-US" sz="1100" i="1" dirty="0" smtClean="0">
              <a:solidFill>
                <a:srgbClr val="3B633D"/>
              </a:solidFill>
              <a:latin typeface="Corbel" panose="020B0503020204020204" pitchFamily="34" charset="0"/>
            </a:endParaRPr>
          </a:p>
          <a:p>
            <a:pPr lvl="2"/>
            <a:r>
              <a:rPr lang="en-US" sz="1100" b="1" i="1" dirty="0" smtClean="0">
                <a:solidFill>
                  <a:srgbClr val="3B633D"/>
                </a:solidFill>
                <a:latin typeface="Curlz MT" pitchFamily="82" charset="0"/>
              </a:rPr>
              <a:t>OPEN TO ALL YOUNG AND OLD……</a:t>
            </a:r>
          </a:p>
          <a:p>
            <a:pPr lvl="2">
              <a:buFont typeface="Arial" pitchFamily="34" charset="0"/>
              <a:buChar char="•"/>
            </a:pPr>
            <a:endParaRPr lang="en-US" sz="1100" dirty="0" smtClean="0">
              <a:latin typeface="Corbel" panose="020B0503020204020204" pitchFamily="34" charset="0"/>
            </a:endParaRPr>
          </a:p>
        </p:txBody>
      </p: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1172294" y="8881744"/>
            <a:ext cx="4996074" cy="605706"/>
            <a:chOff x="512343" y="8044570"/>
            <a:chExt cx="5508156" cy="2120720"/>
          </a:xfrm>
        </p:grpSpPr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1320876" y="9728602"/>
              <a:ext cx="4064000" cy="436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900" i="1" dirty="0">
                  <a:latin typeface="Corbel" pitchFamily="34" charset="0"/>
                </a:rPr>
                <a:t>Copyright © 2016 Finima Nature Park, All Rights </a:t>
              </a:r>
              <a:r>
                <a:rPr lang="en-US" sz="900" i="1" dirty="0" smtClean="0">
                  <a:latin typeface="Corbel" pitchFamily="34" charset="0"/>
                </a:rPr>
                <a:t>Reserved</a:t>
              </a:r>
              <a:r>
                <a:rPr lang="en-US" sz="900" dirty="0">
                  <a:latin typeface="Corbel" pitchFamily="34" charset="0"/>
                </a:rPr>
                <a:t> </a:t>
              </a:r>
            </a:p>
          </p:txBody>
        </p:sp>
        <p:grpSp>
          <p:nvGrpSpPr>
            <p:cNvPr id="12" name="Group 31"/>
            <p:cNvGrpSpPr>
              <a:grpSpLocks/>
            </p:cNvGrpSpPr>
            <p:nvPr/>
          </p:nvGrpSpPr>
          <p:grpSpPr bwMode="auto">
            <a:xfrm>
              <a:off x="512343" y="8044570"/>
              <a:ext cx="5508156" cy="1561112"/>
              <a:chOff x="512343" y="8044570"/>
              <a:chExt cx="5508156" cy="1561112"/>
            </a:xfrm>
          </p:grpSpPr>
          <p:grpSp>
            <p:nvGrpSpPr>
              <p:cNvPr id="13" name="Group 16"/>
              <p:cNvGrpSpPr>
                <a:grpSpLocks/>
              </p:cNvGrpSpPr>
              <p:nvPr/>
            </p:nvGrpSpPr>
            <p:grpSpPr bwMode="auto">
              <a:xfrm>
                <a:off x="512343" y="8044570"/>
                <a:ext cx="4259412" cy="959270"/>
                <a:chOff x="505079" y="7231759"/>
                <a:chExt cx="4259412" cy="959270"/>
              </a:xfrm>
            </p:grpSpPr>
            <p:pic>
              <p:nvPicPr>
                <p:cNvPr id="23" name="Picture 2" descr="http://3.bp.blogspot.com/-U_0d2hD2w1U/UKek3vM1QOI/AAAAAAAAAZQ/WpjCi9ovoO4/s1600/facebook-logo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05079" y="7382494"/>
                  <a:ext cx="808534" cy="8085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10" descr="https://encrypted-tbn2.gstatic.com/images?q=tbn:ANd9GcTnFPS7C3_o4XlJ12-hguC2pASqnEu1cKkQx_M7QMwJJF34DTqjaQ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118172" y="7231759"/>
                  <a:ext cx="646319" cy="646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12" descr="http://www.bjp-online.com/wp-content/uploads/2013/10/instagram-logo-940x940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932866" y="7349985"/>
                  <a:ext cx="443637" cy="4436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14" descr="http://iavicanada.com/wp-content/uploads/2012/11/Email-Logo.jp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2929801" y="7368920"/>
                  <a:ext cx="576899" cy="6687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4" name="Group 30"/>
              <p:cNvGrpSpPr>
                <a:grpSpLocks/>
              </p:cNvGrpSpPr>
              <p:nvPr/>
            </p:nvGrpSpPr>
            <p:grpSpPr bwMode="auto">
              <a:xfrm>
                <a:off x="512343" y="8657656"/>
                <a:ext cx="5508156" cy="948026"/>
                <a:chOff x="512343" y="8657656"/>
                <a:chExt cx="5508156" cy="948026"/>
              </a:xfrm>
            </p:grpSpPr>
            <p:sp>
              <p:nvSpPr>
                <p:cNvPr id="15" name="Rectangle 18"/>
                <p:cNvSpPr>
                  <a:spLocks noChangeArrowheads="1"/>
                </p:cNvSpPr>
                <p:nvPr/>
              </p:nvSpPr>
              <p:spPr bwMode="auto">
                <a:xfrm>
                  <a:off x="4075177" y="8797485"/>
                  <a:ext cx="627324" cy="808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 sz="900" dirty="0">
                    <a:solidFill>
                      <a:srgbClr val="C00000"/>
                    </a:solidFill>
                    <a:latin typeface="Corbel" pitchFamily="34" charset="0"/>
                  </a:endParaRPr>
                </a:p>
              </p:txBody>
            </p:sp>
            <p:sp>
              <p:nvSpPr>
                <p:cNvPr id="16" name="Rectangle 19"/>
                <p:cNvSpPr>
                  <a:spLocks noChangeArrowheads="1"/>
                </p:cNvSpPr>
                <p:nvPr/>
              </p:nvSpPr>
              <p:spPr bwMode="auto">
                <a:xfrm>
                  <a:off x="5312789" y="8845908"/>
                  <a:ext cx="707710" cy="4366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 sz="900" dirty="0">
                    <a:solidFill>
                      <a:srgbClr val="C00000"/>
                    </a:solidFill>
                    <a:latin typeface="Corbel" pitchFamily="34" charset="0"/>
                  </a:endParaRPr>
                </a:p>
              </p:txBody>
            </p:sp>
            <p:sp>
              <p:nvSpPr>
                <p:cNvPr id="17" name="Rectangle 20"/>
                <p:cNvSpPr>
                  <a:spLocks noChangeArrowheads="1"/>
                </p:cNvSpPr>
                <p:nvPr/>
              </p:nvSpPr>
              <p:spPr bwMode="auto">
                <a:xfrm>
                  <a:off x="4538088" y="8686129"/>
                  <a:ext cx="774701" cy="4366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 sz="900" dirty="0">
                    <a:solidFill>
                      <a:srgbClr val="C00000"/>
                    </a:solidFill>
                    <a:latin typeface="Corbel" pitchFamily="34" charset="0"/>
                  </a:endParaRPr>
                </a:p>
              </p:txBody>
            </p:sp>
            <p:sp>
              <p:nvSpPr>
                <p:cNvPr id="18" name="Rectangle 21"/>
                <p:cNvSpPr>
                  <a:spLocks noChangeArrowheads="1"/>
                </p:cNvSpPr>
                <p:nvPr/>
              </p:nvSpPr>
              <p:spPr bwMode="auto">
                <a:xfrm>
                  <a:off x="3620893" y="8657656"/>
                  <a:ext cx="564241" cy="4366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 sz="900" dirty="0">
                    <a:solidFill>
                      <a:srgbClr val="C00000"/>
                    </a:solidFill>
                    <a:latin typeface="Corbel" pitchFamily="34" charset="0"/>
                  </a:endParaRPr>
                </a:p>
              </p:txBody>
            </p:sp>
            <p:sp>
              <p:nvSpPr>
                <p:cNvPr id="19" name="Rectangle 22"/>
                <p:cNvSpPr>
                  <a:spLocks noChangeArrowheads="1"/>
                </p:cNvSpPr>
                <p:nvPr/>
              </p:nvSpPr>
              <p:spPr bwMode="auto">
                <a:xfrm>
                  <a:off x="4096625" y="8840722"/>
                  <a:ext cx="774703" cy="4366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00" dirty="0">
                      <a:solidFill>
                        <a:srgbClr val="C00000"/>
                      </a:solidFill>
                      <a:latin typeface="Corbel" pitchFamily="34" charset="0"/>
                    </a:rPr>
                    <a:t>Website</a:t>
                  </a:r>
                </a:p>
              </p:txBody>
            </p:sp>
            <p:sp>
              <p:nvSpPr>
                <p:cNvPr id="20" name="Rectangle 23"/>
                <p:cNvSpPr>
                  <a:spLocks noChangeArrowheads="1"/>
                </p:cNvSpPr>
                <p:nvPr/>
              </p:nvSpPr>
              <p:spPr bwMode="auto">
                <a:xfrm>
                  <a:off x="2965524" y="8889980"/>
                  <a:ext cx="774703" cy="4366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00" dirty="0">
                      <a:solidFill>
                        <a:srgbClr val="C00000"/>
                      </a:solidFill>
                      <a:latin typeface="Corbel" pitchFamily="34" charset="0"/>
                    </a:rPr>
                    <a:t>E – Mail </a:t>
                  </a:r>
                </a:p>
              </p:txBody>
            </p:sp>
            <p:sp>
              <p:nvSpPr>
                <p:cNvPr id="21" name="Rectangle 24"/>
                <p:cNvSpPr>
                  <a:spLocks noChangeArrowheads="1"/>
                </p:cNvSpPr>
                <p:nvPr/>
              </p:nvSpPr>
              <p:spPr bwMode="auto">
                <a:xfrm>
                  <a:off x="1768254" y="8840718"/>
                  <a:ext cx="890809" cy="4366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00" dirty="0">
                      <a:solidFill>
                        <a:srgbClr val="C00000"/>
                      </a:solidFill>
                      <a:latin typeface="Corbel" pitchFamily="34" charset="0"/>
                    </a:rPr>
                    <a:t>Instagram</a:t>
                  </a:r>
                </a:p>
              </p:txBody>
            </p:sp>
            <p:sp>
              <p:nvSpPr>
                <p:cNvPr id="22" name="Rectangle 25"/>
                <p:cNvSpPr>
                  <a:spLocks noChangeArrowheads="1"/>
                </p:cNvSpPr>
                <p:nvPr/>
              </p:nvSpPr>
              <p:spPr bwMode="auto">
                <a:xfrm>
                  <a:off x="512343" y="9005952"/>
                  <a:ext cx="890809" cy="4366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00" dirty="0">
                      <a:solidFill>
                        <a:srgbClr val="C00000"/>
                      </a:solidFill>
                      <a:latin typeface="Corbel" pitchFamily="34" charset="0"/>
                    </a:rPr>
                    <a:t>Facebook</a:t>
                  </a:r>
                </a:p>
              </p:txBody>
            </p:sp>
          </p:grpSp>
        </p:grpSp>
      </p:grpSp>
      <p:pic>
        <p:nvPicPr>
          <p:cNvPr id="31" name="Picture 14" descr="http://www.greenafricadirectory.org/wp-content/uploads/2014/11/Nature-Conservation-Foundation-Nigeria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35298" y="9109135"/>
            <a:ext cx="296562" cy="57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6" descr="http://www.emeacom.com/images/NLNG-Logo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41" y="9079358"/>
            <a:ext cx="414338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24801</TotalTime>
  <Words>1381</Words>
  <Application>Microsoft Office PowerPoint</Application>
  <PresentationFormat>A4 Paper (210x297 mm)</PresentationFormat>
  <Paragraphs>116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Facet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F. Eto</dc:creator>
  <cp:lastModifiedBy>USER</cp:lastModifiedBy>
  <cp:revision>270</cp:revision>
  <dcterms:created xsi:type="dcterms:W3CDTF">2015-12-02T22:43:09Z</dcterms:created>
  <dcterms:modified xsi:type="dcterms:W3CDTF">2016-08-09T08:41:46Z</dcterms:modified>
</cp:coreProperties>
</file>